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5143500" cx="9144000"/>
  <p:notesSz cx="6858000" cy="9144000"/>
  <p:embeddedFontLst>
    <p:embeddedFont>
      <p:font typeface="Poiret One"/>
      <p:regular r:id="rId38"/>
    </p:embeddedFont>
    <p:embeddedFont>
      <p:font typeface="Roboto"/>
      <p:regular r:id="rId39"/>
      <p:bold r:id="rId40"/>
      <p:italic r:id="rId41"/>
      <p:boldItalic r:id="rId42"/>
    </p:embeddedFont>
    <p:embeddedFont>
      <p:font typeface="Caveat"/>
      <p:regular r:id="rId43"/>
      <p:bold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20" Type="http://schemas.openxmlformats.org/officeDocument/2006/relationships/slide" Target="slides/slide16.xml"/><Relationship Id="rId42" Type="http://schemas.openxmlformats.org/officeDocument/2006/relationships/font" Target="fonts/Roboto-boldItalic.fntdata"/><Relationship Id="rId41" Type="http://schemas.openxmlformats.org/officeDocument/2006/relationships/font" Target="fonts/Roboto-italic.fntdata"/><Relationship Id="rId22" Type="http://schemas.openxmlformats.org/officeDocument/2006/relationships/slide" Target="slides/slide18.xml"/><Relationship Id="rId44" Type="http://schemas.openxmlformats.org/officeDocument/2006/relationships/font" Target="fonts/Caveat-bold.fntdata"/><Relationship Id="rId21" Type="http://schemas.openxmlformats.org/officeDocument/2006/relationships/slide" Target="slides/slide17.xml"/><Relationship Id="rId43" Type="http://schemas.openxmlformats.org/officeDocument/2006/relationships/font" Target="fonts/Caveat-regular.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Roboto-regular.fntdata"/><Relationship Id="rId16" Type="http://schemas.openxmlformats.org/officeDocument/2006/relationships/slide" Target="slides/slide12.xml"/><Relationship Id="rId38" Type="http://schemas.openxmlformats.org/officeDocument/2006/relationships/font" Target="fonts/PoiretOne-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360668f22a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60668f22a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360668f22a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60668f22a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360668f22a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60668f22a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360668f22a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60668f22a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360668f22a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60668f22a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360668f22a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60668f22a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360668f22a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60668f22a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360668f22a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60668f22a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360668f22a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60668f22a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360668f22a_0_4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60668f22a_0_4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360668f22a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60668f22a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360668f22a_0_4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360668f22a_0_4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360668f22a_0_4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60668f22a_0_4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360668f22a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60668f22a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360668f22a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60668f22a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360668f22a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60668f22a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360668f22a_0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360668f22a_0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360668f22a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60668f22a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360668f22a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360668f22a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360668f22a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360668f22a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360668f22a_0_4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60668f22a_0_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360668f22a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60668f22a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g360668f22a_0_4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360668f22a_0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360668f22a_0_4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360668f22a_0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360668f22a_0_4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60668f22a_0_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g360668f22a_0_4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360668f22a_0_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360668f22a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60668f22a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360668f22a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60668f22a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360668f22a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60668f22a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360668f22a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60668f22a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360668f22a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60668f22a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360668f22a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60668f22a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9.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4.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hyperlink" Target="https://en.wikipedia.org/wiki/S%C3%AD,_se_puede" TargetMode="External"/><Relationship Id="rId4" Type="http://schemas.openxmlformats.org/officeDocument/2006/relationships/hyperlink" Target="https://en.wikipedia.org/wiki/Yes_We_Can_(slogan)" TargetMode="External"/><Relationship Id="rId5" Type="http://schemas.openxmlformats.org/officeDocument/2006/relationships/hyperlink" Target="https://en.wikipedia.org/wiki/Barack_Obama" TargetMode="External"/><Relationship Id="rId6"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4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7.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30.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8.png"/><Relationship Id="rId4" Type="http://schemas.openxmlformats.org/officeDocument/2006/relationships/hyperlink" Target="https://en.wikipedia.org/wiki/People_of_the_Dominican_Republic" TargetMode="External"/><Relationship Id="rId5" Type="http://schemas.openxmlformats.org/officeDocument/2006/relationships/hyperlink" Target="https://en.wikipedia.org/wiki/Couturier" TargetMode="External"/><Relationship Id="rId6" Type="http://schemas.openxmlformats.org/officeDocument/2006/relationships/hyperlink" Target="https://en.wikipedia.org/wiki/Jacqueline_Kennedy_Onassis" TargetMode="External"/><Relationship Id="rId7" Type="http://schemas.openxmlformats.org/officeDocument/2006/relationships/hyperlink" Target="https://en.wikipedia.org/wiki/Harrods" TargetMode="External"/><Relationship Id="rId8"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1.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43.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s://en.wikipedia.org/wiki/Colorado_National_Guard" TargetMode="External"/><Relationship Id="rId4" Type="http://schemas.openxmlformats.org/officeDocument/2006/relationships/hyperlink" Target="https://en.wikipedia.org/wiki/Coal_miner" TargetMode="External"/><Relationship Id="rId5" Type="http://schemas.openxmlformats.org/officeDocument/2006/relationships/image" Target="../media/image3.png"/><Relationship Id="rId6"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32.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4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hyperlink" Target="http://www.cnn.com/2017/09/04/politics/daca-congress-trump-decision/index.html" TargetMode="External"/><Relationship Id="rId4" Type="http://schemas.openxmlformats.org/officeDocument/2006/relationships/hyperlink" Target="http://www.cnn.com/2017/09/04/politics/daca-congress-trump-decision/index.html" TargetMode="External"/><Relationship Id="rId5"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5.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www.tolerance.org/supplement/zoot-suit-riots"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6.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1194475"/>
            <a:ext cx="8753400" cy="155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9600">
                <a:latin typeface="Caveat"/>
                <a:ea typeface="Caveat"/>
                <a:cs typeface="Caveat"/>
                <a:sym typeface="Caveat"/>
              </a:rPr>
              <a:t>Hispanic Americans </a:t>
            </a:r>
            <a:endParaRPr sz="9600">
              <a:latin typeface="Caveat"/>
              <a:ea typeface="Caveat"/>
              <a:cs typeface="Caveat"/>
              <a:sym typeface="Cave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2"/>
          <p:cNvSpPr txBox="1"/>
          <p:nvPr>
            <p:ph type="ctrTitle"/>
          </p:nvPr>
        </p:nvSpPr>
        <p:spPr>
          <a:xfrm>
            <a:off x="3821550" y="450275"/>
            <a:ext cx="5322600" cy="3509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000">
                <a:latin typeface="Poiret One"/>
                <a:ea typeface="Poiret One"/>
                <a:cs typeface="Poiret One"/>
                <a:sym typeface="Poiret One"/>
              </a:rPr>
              <a:t>Methods to achieve change… </a:t>
            </a:r>
            <a:endParaRPr sz="6000">
              <a:latin typeface="Poiret One"/>
              <a:ea typeface="Poiret One"/>
              <a:cs typeface="Poiret One"/>
              <a:sym typeface="Poiret One"/>
            </a:endParaRPr>
          </a:p>
        </p:txBody>
      </p:sp>
      <p:pic>
        <p:nvPicPr>
          <p:cNvPr id="133" name="Google Shape;133;p22"/>
          <p:cNvPicPr preferRelativeResize="0"/>
          <p:nvPr/>
        </p:nvPicPr>
        <p:blipFill>
          <a:blip r:embed="rId3">
            <a:alphaModFix/>
          </a:blip>
          <a:stretch>
            <a:fillRect/>
          </a:stretch>
        </p:blipFill>
        <p:spPr>
          <a:xfrm>
            <a:off x="487225" y="1295400"/>
            <a:ext cx="3516750" cy="279317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3"/>
          <p:cNvSpPr txBox="1"/>
          <p:nvPr>
            <p:ph type="title"/>
          </p:nvPr>
        </p:nvSpPr>
        <p:spPr>
          <a:xfrm>
            <a:off x="28500" y="82375"/>
            <a:ext cx="9115500" cy="134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latin typeface="Poiret One"/>
                <a:ea typeface="Poiret One"/>
                <a:cs typeface="Poiret One"/>
                <a:sym typeface="Poiret One"/>
              </a:rPr>
              <a:t>Methods to achieve change</a:t>
            </a:r>
            <a:r>
              <a:rPr lang="en" sz="4800">
                <a:latin typeface="Poiret One"/>
                <a:ea typeface="Poiret One"/>
                <a:cs typeface="Poiret One"/>
                <a:sym typeface="Poiret One"/>
              </a:rPr>
              <a:t>…</a:t>
            </a:r>
            <a:r>
              <a:rPr lang="en">
                <a:latin typeface="Poiret One"/>
                <a:ea typeface="Poiret One"/>
                <a:cs typeface="Poiret One"/>
                <a:sym typeface="Poiret One"/>
              </a:rPr>
              <a:t> </a:t>
            </a:r>
            <a:endParaRPr>
              <a:latin typeface="Poiret One"/>
              <a:ea typeface="Poiret One"/>
              <a:cs typeface="Poiret One"/>
              <a:sym typeface="Poiret One"/>
            </a:endParaRPr>
          </a:p>
          <a:p>
            <a:pPr indent="0" lvl="0" marL="0" rtl="0" algn="ctr">
              <a:spcBef>
                <a:spcPts val="0"/>
              </a:spcBef>
              <a:spcAft>
                <a:spcPts val="0"/>
              </a:spcAft>
              <a:buNone/>
            </a:pPr>
            <a:r>
              <a:rPr lang="en" sz="2400">
                <a:latin typeface="Poiret One"/>
                <a:ea typeface="Poiret One"/>
                <a:cs typeface="Poiret One"/>
                <a:sym typeface="Poiret One"/>
              </a:rPr>
              <a:t>How did</a:t>
            </a:r>
            <a:r>
              <a:rPr lang="en" sz="2400">
                <a:latin typeface="Poiret One"/>
                <a:ea typeface="Poiret One"/>
                <a:cs typeface="Poiret One"/>
                <a:sym typeface="Poiret One"/>
              </a:rPr>
              <a:t> Hispanic American fight to gain Civil Rights? </a:t>
            </a:r>
            <a:endParaRPr sz="2400">
              <a:latin typeface="Poiret One"/>
              <a:ea typeface="Poiret One"/>
              <a:cs typeface="Poiret One"/>
              <a:sym typeface="Poiret One"/>
            </a:endParaRPr>
          </a:p>
        </p:txBody>
      </p:sp>
      <p:sp>
        <p:nvSpPr>
          <p:cNvPr id="139" name="Google Shape;139;p23"/>
          <p:cNvSpPr txBox="1"/>
          <p:nvPr/>
        </p:nvSpPr>
        <p:spPr>
          <a:xfrm>
            <a:off x="233750" y="1614900"/>
            <a:ext cx="5148300" cy="3528600"/>
          </a:xfrm>
          <a:prstGeom prst="rect">
            <a:avLst/>
          </a:prstGeom>
          <a:noFill/>
          <a:ln>
            <a:noFill/>
          </a:ln>
        </p:spPr>
        <p:txBody>
          <a:bodyPr anchorCtr="0" anchor="ctr"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lang="en" sz="2400">
                <a:highlight>
                  <a:srgbClr val="FFFFFF"/>
                </a:highlight>
              </a:rPr>
              <a:t>the </a:t>
            </a:r>
            <a:r>
              <a:rPr b="1" lang="en" sz="2400">
                <a:solidFill>
                  <a:srgbClr val="CC0000"/>
                </a:solidFill>
                <a:highlight>
                  <a:srgbClr val="FFFFFF"/>
                </a:highlight>
              </a:rPr>
              <a:t>League of United Latin American Citizens </a:t>
            </a:r>
            <a:r>
              <a:rPr lang="en" sz="2400">
                <a:solidFill>
                  <a:srgbClr val="CC0000"/>
                </a:solidFill>
                <a:highlight>
                  <a:srgbClr val="FFFFFF"/>
                </a:highlight>
              </a:rPr>
              <a:t>(LULAC).</a:t>
            </a:r>
            <a:r>
              <a:rPr lang="en" sz="2400">
                <a:highlight>
                  <a:srgbClr val="FFFFFF"/>
                </a:highlight>
              </a:rPr>
              <a:t> The group organizes against discrimination and segregation and promotes education among Latinos. It's the largest and longest-lasting Latino civil rights group in the country.</a:t>
            </a:r>
            <a:endParaRPr sz="2400"/>
          </a:p>
        </p:txBody>
      </p:sp>
      <p:pic>
        <p:nvPicPr>
          <p:cNvPr id="140" name="Google Shape;140;p23"/>
          <p:cNvPicPr preferRelativeResize="0"/>
          <p:nvPr/>
        </p:nvPicPr>
        <p:blipFill>
          <a:blip r:embed="rId3">
            <a:alphaModFix/>
          </a:blip>
          <a:stretch>
            <a:fillRect/>
          </a:stretch>
        </p:blipFill>
        <p:spPr>
          <a:xfrm>
            <a:off x="5711575" y="1711075"/>
            <a:ext cx="3432425" cy="3432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4"/>
          <p:cNvSpPr txBox="1"/>
          <p:nvPr>
            <p:ph type="title"/>
          </p:nvPr>
        </p:nvSpPr>
        <p:spPr>
          <a:xfrm>
            <a:off x="28500" y="82375"/>
            <a:ext cx="9115500" cy="127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latin typeface="Poiret One"/>
                <a:ea typeface="Poiret One"/>
                <a:cs typeface="Poiret One"/>
                <a:sym typeface="Poiret One"/>
              </a:rPr>
              <a:t>Methods to achieve change…</a:t>
            </a:r>
            <a:r>
              <a:rPr lang="en">
                <a:latin typeface="Poiret One"/>
                <a:ea typeface="Poiret One"/>
                <a:cs typeface="Poiret One"/>
                <a:sym typeface="Poiret One"/>
              </a:rPr>
              <a:t> </a:t>
            </a:r>
            <a:endParaRPr>
              <a:latin typeface="Poiret One"/>
              <a:ea typeface="Poiret One"/>
              <a:cs typeface="Poiret One"/>
              <a:sym typeface="Poiret One"/>
            </a:endParaRPr>
          </a:p>
          <a:p>
            <a:pPr indent="0" lvl="0" marL="0" rtl="0" algn="ctr">
              <a:spcBef>
                <a:spcPts val="0"/>
              </a:spcBef>
              <a:spcAft>
                <a:spcPts val="0"/>
              </a:spcAft>
              <a:buNone/>
            </a:pPr>
            <a:r>
              <a:rPr lang="en" sz="2400">
                <a:latin typeface="Poiret One"/>
                <a:ea typeface="Poiret One"/>
                <a:cs typeface="Poiret One"/>
                <a:sym typeface="Poiret One"/>
              </a:rPr>
              <a:t>How did Hispanic American fight to gain Civil Rights? </a:t>
            </a:r>
            <a:endParaRPr sz="2400">
              <a:latin typeface="Poiret One"/>
              <a:ea typeface="Poiret One"/>
              <a:cs typeface="Poiret One"/>
              <a:sym typeface="Poiret One"/>
            </a:endParaRPr>
          </a:p>
        </p:txBody>
      </p:sp>
      <p:sp>
        <p:nvSpPr>
          <p:cNvPr id="146" name="Google Shape;146;p24"/>
          <p:cNvSpPr txBox="1"/>
          <p:nvPr/>
        </p:nvSpPr>
        <p:spPr>
          <a:xfrm>
            <a:off x="123575" y="1798600"/>
            <a:ext cx="5643000" cy="3000000"/>
          </a:xfrm>
          <a:prstGeom prst="rect">
            <a:avLst/>
          </a:prstGeom>
          <a:noFill/>
          <a:ln>
            <a:noFill/>
          </a:ln>
        </p:spPr>
        <p:txBody>
          <a:bodyPr anchorCtr="0" anchor="ctr" bIns="91425" lIns="91425" spcFirstLastPara="1" rIns="91425" wrap="square" tIns="91425">
            <a:noAutofit/>
          </a:bodyPr>
          <a:lstStyle/>
          <a:p>
            <a:pPr indent="-266700" lvl="0" marL="114300" rtl="0" algn="l">
              <a:spcBef>
                <a:spcPts val="0"/>
              </a:spcBef>
              <a:spcAft>
                <a:spcPts val="0"/>
              </a:spcAft>
              <a:buSzPts val="2400"/>
              <a:buChar char="●"/>
            </a:pPr>
            <a:r>
              <a:rPr lang="en" sz="2400"/>
              <a:t>Mexican-American parents sue several California schools, challenging the segregation of Latino students in separate schools. </a:t>
            </a:r>
            <a:endParaRPr sz="2400"/>
          </a:p>
          <a:p>
            <a:pPr indent="-266700" lvl="0" marL="114300" rtl="0" algn="l">
              <a:spcBef>
                <a:spcPts val="0"/>
              </a:spcBef>
              <a:spcAft>
                <a:spcPts val="0"/>
              </a:spcAft>
              <a:buSzPts val="2400"/>
              <a:buChar char="●"/>
            </a:pPr>
            <a:r>
              <a:rPr lang="en" sz="2400"/>
              <a:t>The California Supreme Court rules in the parents' favor in </a:t>
            </a:r>
            <a:r>
              <a:rPr i="1" lang="en" sz="2400">
                <a:solidFill>
                  <a:srgbClr val="CC0000"/>
                </a:solidFill>
              </a:rPr>
              <a:t>Mendez v. Westminster</a:t>
            </a:r>
            <a:r>
              <a:rPr lang="en" sz="2400"/>
              <a:t>, arguing segregation violates children's constitutional rights.</a:t>
            </a:r>
            <a:endParaRPr sz="2400"/>
          </a:p>
        </p:txBody>
      </p:sp>
      <p:pic>
        <p:nvPicPr>
          <p:cNvPr id="147" name="Google Shape;147;p24"/>
          <p:cNvPicPr preferRelativeResize="0"/>
          <p:nvPr/>
        </p:nvPicPr>
        <p:blipFill>
          <a:blip r:embed="rId3">
            <a:alphaModFix/>
          </a:blip>
          <a:stretch>
            <a:fillRect/>
          </a:stretch>
        </p:blipFill>
        <p:spPr>
          <a:xfrm>
            <a:off x="5711575" y="1359175"/>
            <a:ext cx="3432425" cy="1911600"/>
          </a:xfrm>
          <a:prstGeom prst="rect">
            <a:avLst/>
          </a:prstGeom>
          <a:noFill/>
          <a:ln>
            <a:noFill/>
          </a:ln>
        </p:spPr>
      </p:pic>
      <p:pic>
        <p:nvPicPr>
          <p:cNvPr id="148" name="Google Shape;148;p24"/>
          <p:cNvPicPr preferRelativeResize="0"/>
          <p:nvPr/>
        </p:nvPicPr>
        <p:blipFill>
          <a:blip r:embed="rId4">
            <a:alphaModFix/>
          </a:blip>
          <a:stretch>
            <a:fillRect/>
          </a:stretch>
        </p:blipFill>
        <p:spPr>
          <a:xfrm>
            <a:off x="5825038" y="3105150"/>
            <a:ext cx="3095625" cy="2038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5"/>
          <p:cNvSpPr txBox="1"/>
          <p:nvPr>
            <p:ph type="title"/>
          </p:nvPr>
        </p:nvSpPr>
        <p:spPr>
          <a:xfrm>
            <a:off x="0" y="0"/>
            <a:ext cx="5792400" cy="171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800">
                <a:latin typeface="Poiret One"/>
                <a:ea typeface="Poiret One"/>
                <a:cs typeface="Poiret One"/>
                <a:sym typeface="Poiret One"/>
              </a:rPr>
              <a:t>Methods to achieve change… </a:t>
            </a:r>
            <a:endParaRPr sz="3800">
              <a:latin typeface="Poiret One"/>
              <a:ea typeface="Poiret One"/>
              <a:cs typeface="Poiret One"/>
              <a:sym typeface="Poiret One"/>
            </a:endParaRPr>
          </a:p>
          <a:p>
            <a:pPr indent="0" lvl="0" marL="0" rtl="0" algn="ctr">
              <a:spcBef>
                <a:spcPts val="0"/>
              </a:spcBef>
              <a:spcAft>
                <a:spcPts val="0"/>
              </a:spcAft>
              <a:buNone/>
            </a:pPr>
            <a:r>
              <a:rPr lang="en" sz="1800">
                <a:latin typeface="Poiret One"/>
                <a:ea typeface="Poiret One"/>
                <a:cs typeface="Poiret One"/>
                <a:sym typeface="Poiret One"/>
              </a:rPr>
              <a:t>How did Hispanic American fight to gain Civil Rights? </a:t>
            </a:r>
            <a:endParaRPr sz="1800">
              <a:latin typeface="Poiret One"/>
              <a:ea typeface="Poiret One"/>
              <a:cs typeface="Poiret One"/>
              <a:sym typeface="Poiret One"/>
            </a:endParaRPr>
          </a:p>
        </p:txBody>
      </p:sp>
      <p:sp>
        <p:nvSpPr>
          <p:cNvPr id="154" name="Google Shape;154;p25"/>
          <p:cNvSpPr txBox="1"/>
          <p:nvPr/>
        </p:nvSpPr>
        <p:spPr>
          <a:xfrm>
            <a:off x="205950" y="1798575"/>
            <a:ext cx="5001600" cy="3276300"/>
          </a:xfrm>
          <a:prstGeom prst="rect">
            <a:avLst/>
          </a:prstGeom>
          <a:noFill/>
          <a:ln>
            <a:noFill/>
          </a:ln>
        </p:spPr>
        <p:txBody>
          <a:bodyPr anchorCtr="0" anchor="ctr" bIns="91425" lIns="91425" spcFirstLastPara="1" rIns="91425" wrap="square" tIns="91425">
            <a:noAutofit/>
          </a:bodyPr>
          <a:lstStyle/>
          <a:p>
            <a:pPr indent="-266700" lvl="0" marL="114300" rtl="0" algn="l">
              <a:lnSpc>
                <a:spcPct val="100000"/>
              </a:lnSpc>
              <a:spcBef>
                <a:spcPts val="0"/>
              </a:spcBef>
              <a:spcAft>
                <a:spcPts val="0"/>
              </a:spcAft>
              <a:buSzPts val="2400"/>
              <a:buChar char="●"/>
            </a:pPr>
            <a:r>
              <a:rPr lang="en" sz="2400">
                <a:highlight>
                  <a:srgbClr val="FFFFFF"/>
                </a:highlight>
              </a:rPr>
              <a:t>Latino high school students in Los Angeles stage citywide </a:t>
            </a:r>
            <a:r>
              <a:rPr b="1" lang="en" sz="2400">
                <a:solidFill>
                  <a:srgbClr val="CC0000"/>
                </a:solidFill>
                <a:highlight>
                  <a:srgbClr val="FFFFFF"/>
                </a:highlight>
              </a:rPr>
              <a:t>walkouts</a:t>
            </a:r>
            <a:r>
              <a:rPr lang="en" sz="2400">
                <a:highlight>
                  <a:srgbClr val="FFFFFF"/>
                </a:highlight>
              </a:rPr>
              <a:t> protesting unequal treatment by the school district. </a:t>
            </a:r>
            <a:endParaRPr sz="2400">
              <a:highlight>
                <a:srgbClr val="FFFFFF"/>
              </a:highlight>
            </a:endParaRPr>
          </a:p>
          <a:p>
            <a:pPr indent="-381000" lvl="1" marL="914400" rtl="0" algn="l">
              <a:lnSpc>
                <a:spcPct val="100000"/>
              </a:lnSpc>
              <a:spcBef>
                <a:spcPts val="0"/>
              </a:spcBef>
              <a:spcAft>
                <a:spcPts val="0"/>
              </a:spcAft>
              <a:buSzPts val="2400"/>
              <a:buChar char="○"/>
            </a:pPr>
            <a:r>
              <a:rPr lang="en" sz="2400">
                <a:highlight>
                  <a:srgbClr val="FFFFFF"/>
                </a:highlight>
              </a:rPr>
              <a:t>Walkout participants are subjected to police brutality and 13 are arrested on charges of disorderly conduct. </a:t>
            </a:r>
            <a:endParaRPr sz="2400">
              <a:highlight>
                <a:srgbClr val="FFFFFF"/>
              </a:highlight>
            </a:endParaRPr>
          </a:p>
        </p:txBody>
      </p:sp>
      <p:pic>
        <p:nvPicPr>
          <p:cNvPr id="155" name="Google Shape;155;p25"/>
          <p:cNvPicPr preferRelativeResize="0"/>
          <p:nvPr/>
        </p:nvPicPr>
        <p:blipFill>
          <a:blip r:embed="rId3">
            <a:alphaModFix/>
          </a:blip>
          <a:stretch>
            <a:fillRect/>
          </a:stretch>
        </p:blipFill>
        <p:spPr>
          <a:xfrm>
            <a:off x="5207624" y="2210475"/>
            <a:ext cx="3926851" cy="2933025"/>
          </a:xfrm>
          <a:prstGeom prst="rect">
            <a:avLst/>
          </a:prstGeom>
          <a:noFill/>
          <a:ln>
            <a:noFill/>
          </a:ln>
        </p:spPr>
      </p:pic>
      <p:pic>
        <p:nvPicPr>
          <p:cNvPr id="156" name="Google Shape;156;p25"/>
          <p:cNvPicPr preferRelativeResize="0"/>
          <p:nvPr/>
        </p:nvPicPr>
        <p:blipFill>
          <a:blip r:embed="rId4">
            <a:alphaModFix/>
          </a:blip>
          <a:stretch>
            <a:fillRect/>
          </a:stretch>
        </p:blipFill>
        <p:spPr>
          <a:xfrm>
            <a:off x="5792300" y="0"/>
            <a:ext cx="3351700" cy="2210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6"/>
          <p:cNvSpPr txBox="1"/>
          <p:nvPr>
            <p:ph type="title"/>
          </p:nvPr>
        </p:nvSpPr>
        <p:spPr>
          <a:xfrm>
            <a:off x="28500" y="82375"/>
            <a:ext cx="9115500" cy="134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latin typeface="Poiret One"/>
                <a:ea typeface="Poiret One"/>
                <a:cs typeface="Poiret One"/>
                <a:sym typeface="Poiret One"/>
              </a:rPr>
              <a:t>Methods to achieve change…</a:t>
            </a:r>
            <a:r>
              <a:rPr lang="en">
                <a:latin typeface="Poiret One"/>
                <a:ea typeface="Poiret One"/>
                <a:cs typeface="Poiret One"/>
                <a:sym typeface="Poiret One"/>
              </a:rPr>
              <a:t> </a:t>
            </a:r>
            <a:endParaRPr>
              <a:latin typeface="Poiret One"/>
              <a:ea typeface="Poiret One"/>
              <a:cs typeface="Poiret One"/>
              <a:sym typeface="Poiret One"/>
            </a:endParaRPr>
          </a:p>
          <a:p>
            <a:pPr indent="0" lvl="0" marL="0" rtl="0" algn="ctr">
              <a:spcBef>
                <a:spcPts val="0"/>
              </a:spcBef>
              <a:spcAft>
                <a:spcPts val="0"/>
              </a:spcAft>
              <a:buNone/>
            </a:pPr>
            <a:r>
              <a:rPr lang="en" sz="2400">
                <a:latin typeface="Poiret One"/>
                <a:ea typeface="Poiret One"/>
                <a:cs typeface="Poiret One"/>
                <a:sym typeface="Poiret One"/>
              </a:rPr>
              <a:t>How did Hispanic American fight to gain Civil Rights? </a:t>
            </a:r>
            <a:endParaRPr sz="2400">
              <a:latin typeface="Poiret One"/>
              <a:ea typeface="Poiret One"/>
              <a:cs typeface="Poiret One"/>
              <a:sym typeface="Poiret One"/>
            </a:endParaRPr>
          </a:p>
        </p:txBody>
      </p:sp>
      <p:sp>
        <p:nvSpPr>
          <p:cNvPr id="162" name="Google Shape;162;p26"/>
          <p:cNvSpPr txBox="1"/>
          <p:nvPr/>
        </p:nvSpPr>
        <p:spPr>
          <a:xfrm>
            <a:off x="151025" y="1839775"/>
            <a:ext cx="5615400" cy="3000000"/>
          </a:xfrm>
          <a:prstGeom prst="rect">
            <a:avLst/>
          </a:prstGeom>
          <a:noFill/>
          <a:ln>
            <a:noFill/>
          </a:ln>
        </p:spPr>
        <p:txBody>
          <a:bodyPr anchorCtr="0" anchor="ctr" bIns="91425" lIns="91425" spcFirstLastPara="1" rIns="91425" wrap="square" tIns="91425">
            <a:noAutofit/>
          </a:bodyPr>
          <a:lstStyle/>
          <a:p>
            <a:pPr indent="-266700" lvl="0" marL="114300" rtl="0" algn="l">
              <a:spcBef>
                <a:spcPts val="0"/>
              </a:spcBef>
              <a:spcAft>
                <a:spcPts val="0"/>
              </a:spcAft>
              <a:buSzPts val="2400"/>
              <a:buChar char="●"/>
            </a:pPr>
            <a:r>
              <a:rPr lang="en" sz="2400"/>
              <a:t>Cesar Chavez and Dolores Huerta found the </a:t>
            </a:r>
            <a:r>
              <a:rPr b="1" lang="en" sz="2400">
                <a:solidFill>
                  <a:srgbClr val="CC0000"/>
                </a:solidFill>
              </a:rPr>
              <a:t>United Farm Workers Union</a:t>
            </a:r>
            <a:r>
              <a:rPr lang="en" sz="2400"/>
              <a:t>, which becomes the largest and most important farm worker union in the nation. </a:t>
            </a:r>
            <a:endParaRPr sz="2400"/>
          </a:p>
        </p:txBody>
      </p:sp>
      <p:pic>
        <p:nvPicPr>
          <p:cNvPr id="163" name="Google Shape;163;p26"/>
          <p:cNvPicPr preferRelativeResize="0"/>
          <p:nvPr/>
        </p:nvPicPr>
        <p:blipFill>
          <a:blip r:embed="rId3">
            <a:alphaModFix/>
          </a:blip>
          <a:stretch>
            <a:fillRect/>
          </a:stretch>
        </p:blipFill>
        <p:spPr>
          <a:xfrm>
            <a:off x="6057375" y="1961275"/>
            <a:ext cx="2924175" cy="2933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7"/>
          <p:cNvSpPr txBox="1"/>
          <p:nvPr>
            <p:ph type="title"/>
          </p:nvPr>
        </p:nvSpPr>
        <p:spPr>
          <a:xfrm>
            <a:off x="28500" y="82375"/>
            <a:ext cx="9115500" cy="134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latin typeface="Poiret One"/>
                <a:ea typeface="Poiret One"/>
                <a:cs typeface="Poiret One"/>
                <a:sym typeface="Poiret One"/>
              </a:rPr>
              <a:t>Methods to achieve change…</a:t>
            </a:r>
            <a:r>
              <a:rPr lang="en">
                <a:latin typeface="Poiret One"/>
                <a:ea typeface="Poiret One"/>
                <a:cs typeface="Poiret One"/>
                <a:sym typeface="Poiret One"/>
              </a:rPr>
              <a:t> </a:t>
            </a:r>
            <a:endParaRPr>
              <a:latin typeface="Poiret One"/>
              <a:ea typeface="Poiret One"/>
              <a:cs typeface="Poiret One"/>
              <a:sym typeface="Poiret One"/>
            </a:endParaRPr>
          </a:p>
          <a:p>
            <a:pPr indent="0" lvl="0" marL="0" rtl="0" algn="ctr">
              <a:spcBef>
                <a:spcPts val="0"/>
              </a:spcBef>
              <a:spcAft>
                <a:spcPts val="0"/>
              </a:spcAft>
              <a:buNone/>
            </a:pPr>
            <a:r>
              <a:rPr lang="en" sz="2400">
                <a:latin typeface="Poiret One"/>
                <a:ea typeface="Poiret One"/>
                <a:cs typeface="Poiret One"/>
                <a:sym typeface="Poiret One"/>
              </a:rPr>
              <a:t>How did Hispanic American fight to gain Civil Rights? </a:t>
            </a:r>
            <a:endParaRPr sz="2400">
              <a:latin typeface="Poiret One"/>
              <a:ea typeface="Poiret One"/>
              <a:cs typeface="Poiret One"/>
              <a:sym typeface="Poiret One"/>
            </a:endParaRPr>
          </a:p>
        </p:txBody>
      </p:sp>
      <p:sp>
        <p:nvSpPr>
          <p:cNvPr id="169" name="Google Shape;169;p27"/>
          <p:cNvSpPr txBox="1"/>
          <p:nvPr/>
        </p:nvSpPr>
        <p:spPr>
          <a:xfrm>
            <a:off x="0" y="2143500"/>
            <a:ext cx="59565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p>
          <a:p>
            <a:pPr indent="-381000" lvl="1" marL="914400" rtl="0" algn="l">
              <a:spcBef>
                <a:spcPts val="0"/>
              </a:spcBef>
              <a:spcAft>
                <a:spcPts val="0"/>
              </a:spcAft>
              <a:buSzPts val="2400"/>
              <a:buChar char="○"/>
            </a:pPr>
            <a:r>
              <a:rPr lang="en" sz="2400">
                <a:latin typeface="Times New Roman"/>
                <a:ea typeface="Times New Roman"/>
                <a:cs typeface="Times New Roman"/>
                <a:sym typeface="Times New Roman"/>
              </a:rPr>
              <a:t>To bring attention to the boycott, Chavez had a 25 day fast (did not eat). </a:t>
            </a:r>
            <a:endParaRPr sz="2400">
              <a:latin typeface="Times New Roman"/>
              <a:ea typeface="Times New Roman"/>
              <a:cs typeface="Times New Roman"/>
              <a:sym typeface="Times New Roman"/>
            </a:endParaRPr>
          </a:p>
          <a:p>
            <a:pPr indent="-381000" lvl="1" marL="914400" rtl="0" algn="l">
              <a:spcBef>
                <a:spcPts val="0"/>
              </a:spcBef>
              <a:spcAft>
                <a:spcPts val="0"/>
              </a:spcAft>
              <a:buSzPts val="2400"/>
              <a:buChar char="○"/>
            </a:pPr>
            <a:r>
              <a:rPr lang="en" sz="2400">
                <a:latin typeface="Times New Roman"/>
                <a:ea typeface="Times New Roman"/>
                <a:cs typeface="Times New Roman"/>
                <a:sym typeface="Times New Roman"/>
              </a:rPr>
              <a:t>By 1970, the grape boycott was a success. Employers signed union contracts, giving workers better conditions and pay. </a:t>
            </a:r>
            <a:endParaRPr sz="2400"/>
          </a:p>
        </p:txBody>
      </p:sp>
      <p:pic>
        <p:nvPicPr>
          <p:cNvPr id="170" name="Google Shape;170;p27"/>
          <p:cNvPicPr preferRelativeResize="0"/>
          <p:nvPr/>
        </p:nvPicPr>
        <p:blipFill>
          <a:blip r:embed="rId3">
            <a:alphaModFix/>
          </a:blip>
          <a:stretch>
            <a:fillRect/>
          </a:stretch>
        </p:blipFill>
        <p:spPr>
          <a:xfrm>
            <a:off x="5899725" y="2677425"/>
            <a:ext cx="3244275" cy="2466075"/>
          </a:xfrm>
          <a:prstGeom prst="rect">
            <a:avLst/>
          </a:prstGeom>
          <a:noFill/>
          <a:ln>
            <a:noFill/>
          </a:ln>
        </p:spPr>
      </p:pic>
      <p:sp>
        <p:nvSpPr>
          <p:cNvPr id="171" name="Google Shape;171;p27"/>
          <p:cNvSpPr txBox="1"/>
          <p:nvPr/>
        </p:nvSpPr>
        <p:spPr>
          <a:xfrm>
            <a:off x="152400" y="1731825"/>
            <a:ext cx="8991600" cy="1016100"/>
          </a:xfrm>
          <a:prstGeom prst="rect">
            <a:avLst/>
          </a:prstGeom>
          <a:noFill/>
          <a:ln>
            <a:noFill/>
          </a:ln>
        </p:spPr>
        <p:txBody>
          <a:bodyPr anchorCtr="0" anchor="ctr" bIns="91425" lIns="91425" spcFirstLastPara="1" rIns="91425" wrap="square" tIns="91425">
            <a:noAutofit/>
          </a:bodyPr>
          <a:lstStyle/>
          <a:p>
            <a:pPr indent="-266700" lvl="0" marL="114300" rtl="0" algn="l">
              <a:spcBef>
                <a:spcPts val="0"/>
              </a:spcBef>
              <a:spcAft>
                <a:spcPts val="0"/>
              </a:spcAft>
              <a:buSzPts val="2400"/>
              <a:buChar char="●"/>
            </a:pPr>
            <a:r>
              <a:rPr lang="en" sz="2400"/>
              <a:t>The </a:t>
            </a:r>
            <a:r>
              <a:rPr b="1" lang="en" sz="2400">
                <a:solidFill>
                  <a:srgbClr val="CC0000"/>
                </a:solidFill>
              </a:rPr>
              <a:t>Grape Boycott </a:t>
            </a:r>
            <a:r>
              <a:rPr lang="en" sz="2400"/>
              <a:t>becomes one of the most significant social justice movements for farm workers in the United States.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8"/>
          <p:cNvSpPr txBox="1"/>
          <p:nvPr>
            <p:ph type="title"/>
          </p:nvPr>
        </p:nvSpPr>
        <p:spPr>
          <a:xfrm>
            <a:off x="28500" y="82375"/>
            <a:ext cx="9115500" cy="1196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latin typeface="Poiret One"/>
                <a:ea typeface="Poiret One"/>
                <a:cs typeface="Poiret One"/>
                <a:sym typeface="Poiret One"/>
              </a:rPr>
              <a:t>Methods to achieve change…</a:t>
            </a:r>
            <a:r>
              <a:rPr lang="en">
                <a:latin typeface="Poiret One"/>
                <a:ea typeface="Poiret One"/>
                <a:cs typeface="Poiret One"/>
                <a:sym typeface="Poiret One"/>
              </a:rPr>
              <a:t> </a:t>
            </a:r>
            <a:endParaRPr>
              <a:latin typeface="Poiret One"/>
              <a:ea typeface="Poiret One"/>
              <a:cs typeface="Poiret One"/>
              <a:sym typeface="Poiret One"/>
            </a:endParaRPr>
          </a:p>
          <a:p>
            <a:pPr indent="0" lvl="0" marL="0" rtl="0" algn="ctr">
              <a:spcBef>
                <a:spcPts val="0"/>
              </a:spcBef>
              <a:spcAft>
                <a:spcPts val="0"/>
              </a:spcAft>
              <a:buNone/>
            </a:pPr>
            <a:r>
              <a:rPr lang="en" sz="2400">
                <a:latin typeface="Poiret One"/>
                <a:ea typeface="Poiret One"/>
                <a:cs typeface="Poiret One"/>
                <a:sym typeface="Poiret One"/>
              </a:rPr>
              <a:t>How did Hispanic American fight to gain Civil Rights? </a:t>
            </a:r>
            <a:endParaRPr sz="2400">
              <a:latin typeface="Poiret One"/>
              <a:ea typeface="Poiret One"/>
              <a:cs typeface="Poiret One"/>
              <a:sym typeface="Poiret One"/>
            </a:endParaRPr>
          </a:p>
        </p:txBody>
      </p:sp>
      <p:sp>
        <p:nvSpPr>
          <p:cNvPr id="177" name="Google Shape;177;p28"/>
          <p:cNvSpPr txBox="1"/>
          <p:nvPr/>
        </p:nvSpPr>
        <p:spPr>
          <a:xfrm>
            <a:off x="173175" y="1953050"/>
            <a:ext cx="5022300" cy="3000000"/>
          </a:xfrm>
          <a:prstGeom prst="rect">
            <a:avLst/>
          </a:prstGeom>
          <a:noFill/>
          <a:ln>
            <a:noFill/>
          </a:ln>
        </p:spPr>
        <p:txBody>
          <a:bodyPr anchorCtr="0" anchor="ctr" bIns="91425" lIns="91425" spcFirstLastPara="1" rIns="91425" wrap="square" tIns="91425">
            <a:noAutofit/>
          </a:bodyPr>
          <a:lstStyle/>
          <a:p>
            <a:pPr indent="-266700" lvl="0" marL="114300" rtl="0" algn="l">
              <a:lnSpc>
                <a:spcPct val="100000"/>
              </a:lnSpc>
              <a:spcBef>
                <a:spcPts val="0"/>
              </a:spcBef>
              <a:spcAft>
                <a:spcPts val="0"/>
              </a:spcAft>
              <a:buSzPts val="2400"/>
              <a:buChar char="●"/>
            </a:pPr>
            <a:r>
              <a:rPr lang="en" sz="2400">
                <a:highlight>
                  <a:srgbClr val="FFFFFF"/>
                </a:highlight>
              </a:rPr>
              <a:t>On May 1, hundreds of thousands of Latino immigrants and others participate in the </a:t>
            </a:r>
            <a:r>
              <a:rPr b="1" lang="en" sz="2400">
                <a:solidFill>
                  <a:srgbClr val="CC0000"/>
                </a:solidFill>
                <a:highlight>
                  <a:srgbClr val="FFFFFF"/>
                </a:highlight>
              </a:rPr>
              <a:t>Day Without Immigrants,</a:t>
            </a:r>
            <a:r>
              <a:rPr lang="en" sz="2400">
                <a:highlight>
                  <a:srgbClr val="FFFFFF"/>
                </a:highlight>
              </a:rPr>
              <a:t> boycotting work, school and shopping, to symbolize the important contributions immigrants make to the American economy.</a:t>
            </a:r>
            <a:endParaRPr sz="2400"/>
          </a:p>
        </p:txBody>
      </p:sp>
      <p:pic>
        <p:nvPicPr>
          <p:cNvPr id="178" name="Google Shape;178;p28"/>
          <p:cNvPicPr preferRelativeResize="0"/>
          <p:nvPr/>
        </p:nvPicPr>
        <p:blipFill>
          <a:blip r:embed="rId3">
            <a:alphaModFix/>
          </a:blip>
          <a:stretch>
            <a:fillRect/>
          </a:stretch>
        </p:blipFill>
        <p:spPr>
          <a:xfrm>
            <a:off x="5250475" y="1278825"/>
            <a:ext cx="3893526" cy="2184800"/>
          </a:xfrm>
          <a:prstGeom prst="rect">
            <a:avLst/>
          </a:prstGeom>
          <a:noFill/>
          <a:ln>
            <a:noFill/>
          </a:ln>
        </p:spPr>
      </p:pic>
      <p:pic>
        <p:nvPicPr>
          <p:cNvPr id="179" name="Google Shape;179;p28"/>
          <p:cNvPicPr preferRelativeResize="0"/>
          <p:nvPr/>
        </p:nvPicPr>
        <p:blipFill>
          <a:blip r:embed="rId4">
            <a:alphaModFix/>
          </a:blip>
          <a:stretch>
            <a:fillRect/>
          </a:stretch>
        </p:blipFill>
        <p:spPr>
          <a:xfrm>
            <a:off x="6153725" y="3312900"/>
            <a:ext cx="3001650" cy="1830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9"/>
          <p:cNvSpPr txBox="1"/>
          <p:nvPr>
            <p:ph type="ctrTitle"/>
          </p:nvPr>
        </p:nvSpPr>
        <p:spPr>
          <a:xfrm>
            <a:off x="3821550" y="450275"/>
            <a:ext cx="5322600" cy="3048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7200">
                <a:latin typeface="Poiret One"/>
                <a:ea typeface="Poiret One"/>
                <a:cs typeface="Poiret One"/>
                <a:sym typeface="Poiret One"/>
              </a:rPr>
              <a:t>Notable People… </a:t>
            </a:r>
            <a:endParaRPr sz="7200">
              <a:latin typeface="Poiret One"/>
              <a:ea typeface="Poiret One"/>
              <a:cs typeface="Poiret One"/>
              <a:sym typeface="Poiret One"/>
            </a:endParaRPr>
          </a:p>
        </p:txBody>
      </p:sp>
      <p:pic>
        <p:nvPicPr>
          <p:cNvPr id="185" name="Google Shape;185;p29"/>
          <p:cNvPicPr preferRelativeResize="0"/>
          <p:nvPr/>
        </p:nvPicPr>
        <p:blipFill>
          <a:blip r:embed="rId3">
            <a:alphaModFix/>
          </a:blip>
          <a:stretch>
            <a:fillRect/>
          </a:stretch>
        </p:blipFill>
        <p:spPr>
          <a:xfrm>
            <a:off x="256325" y="360200"/>
            <a:ext cx="3259575" cy="44311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30"/>
          <p:cNvSpPr txBox="1"/>
          <p:nvPr>
            <p:ph type="title"/>
          </p:nvPr>
        </p:nvSpPr>
        <p:spPr>
          <a:xfrm>
            <a:off x="14250" y="232475"/>
            <a:ext cx="9115500" cy="134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latin typeface="Poiret One"/>
                <a:ea typeface="Poiret One"/>
                <a:cs typeface="Poiret One"/>
                <a:sym typeface="Poiret One"/>
              </a:rPr>
              <a:t>Notable People…</a:t>
            </a:r>
            <a:r>
              <a:rPr lang="en">
                <a:latin typeface="Poiret One"/>
                <a:ea typeface="Poiret One"/>
                <a:cs typeface="Poiret One"/>
                <a:sym typeface="Poiret One"/>
              </a:rPr>
              <a:t> </a:t>
            </a:r>
            <a:endParaRPr>
              <a:latin typeface="Poiret One"/>
              <a:ea typeface="Poiret One"/>
              <a:cs typeface="Poiret One"/>
              <a:sym typeface="Poiret One"/>
            </a:endParaRPr>
          </a:p>
          <a:p>
            <a:pPr indent="0" lvl="0" marL="0" rtl="0" algn="ctr">
              <a:spcBef>
                <a:spcPts val="0"/>
              </a:spcBef>
              <a:spcAft>
                <a:spcPts val="0"/>
              </a:spcAft>
              <a:buNone/>
            </a:pPr>
            <a:r>
              <a:rPr lang="en" sz="2400">
                <a:latin typeface="Poiret One"/>
                <a:ea typeface="Poiret One"/>
                <a:cs typeface="Poiret One"/>
                <a:sym typeface="Poiret One"/>
              </a:rPr>
              <a:t>Who was instrumental in helping Hispanic Americans gain Civil Rights? </a:t>
            </a:r>
            <a:endParaRPr sz="2400">
              <a:latin typeface="Poiret One"/>
              <a:ea typeface="Poiret One"/>
              <a:cs typeface="Poiret One"/>
              <a:sym typeface="Poiret One"/>
            </a:endParaRPr>
          </a:p>
        </p:txBody>
      </p:sp>
      <p:sp>
        <p:nvSpPr>
          <p:cNvPr id="191" name="Google Shape;191;p30"/>
          <p:cNvSpPr txBox="1"/>
          <p:nvPr/>
        </p:nvSpPr>
        <p:spPr>
          <a:xfrm>
            <a:off x="138550" y="2019000"/>
            <a:ext cx="2597700" cy="2576100"/>
          </a:xfrm>
          <a:prstGeom prst="rect">
            <a:avLst/>
          </a:prstGeom>
          <a:noFill/>
          <a:ln>
            <a:noFill/>
          </a:ln>
        </p:spPr>
        <p:txBody>
          <a:bodyPr anchorCtr="0" anchor="ctr" bIns="91425" lIns="91425" spcFirstLastPara="1" rIns="91425" wrap="square" tIns="91425">
            <a:noAutofit/>
          </a:bodyPr>
          <a:lstStyle/>
          <a:p>
            <a:pPr indent="0" lvl="0" marL="0" rtl="0" algn="l">
              <a:lnSpc>
                <a:spcPct val="122727"/>
              </a:lnSpc>
              <a:spcBef>
                <a:spcPts val="0"/>
              </a:spcBef>
              <a:spcAft>
                <a:spcPts val="0"/>
              </a:spcAft>
              <a:buNone/>
            </a:pPr>
            <a:r>
              <a:t/>
            </a:r>
            <a:endParaRPr sz="2400">
              <a:highlight>
                <a:srgbClr val="FFFFFF"/>
              </a:highlight>
            </a:endParaRPr>
          </a:p>
          <a:p>
            <a:pPr indent="-266700" lvl="0" marL="114300" rtl="0" algn="l">
              <a:lnSpc>
                <a:spcPct val="122727"/>
              </a:lnSpc>
              <a:spcBef>
                <a:spcPts val="0"/>
              </a:spcBef>
              <a:spcAft>
                <a:spcPts val="0"/>
              </a:spcAft>
              <a:buSzPts val="2400"/>
              <a:buChar char="●"/>
            </a:pPr>
            <a:r>
              <a:rPr b="1" lang="en" sz="2400">
                <a:solidFill>
                  <a:srgbClr val="CC0000"/>
                </a:solidFill>
                <a:highlight>
                  <a:srgbClr val="FFFFFF"/>
                </a:highlight>
              </a:rPr>
              <a:t>Cesar Chavez </a:t>
            </a:r>
            <a:r>
              <a:rPr lang="en" sz="2400">
                <a:highlight>
                  <a:srgbClr val="FFFFFF"/>
                </a:highlight>
              </a:rPr>
              <a:t>and </a:t>
            </a:r>
            <a:r>
              <a:rPr b="1" lang="en" sz="2400">
                <a:solidFill>
                  <a:srgbClr val="CC0000"/>
                </a:solidFill>
                <a:highlight>
                  <a:srgbClr val="FFFFFF"/>
                </a:highlight>
              </a:rPr>
              <a:t>Dolores Huerta</a:t>
            </a:r>
            <a:r>
              <a:rPr lang="en" sz="2400">
                <a:highlight>
                  <a:srgbClr val="FFFFFF"/>
                </a:highlight>
              </a:rPr>
              <a:t> found the </a:t>
            </a:r>
            <a:r>
              <a:rPr lang="en" sz="2400" u="sng">
                <a:highlight>
                  <a:srgbClr val="FFFFFF"/>
                </a:highlight>
              </a:rPr>
              <a:t>United Farm Workers</a:t>
            </a:r>
            <a:r>
              <a:rPr lang="en" sz="2400">
                <a:highlight>
                  <a:srgbClr val="FFFFFF"/>
                </a:highlight>
              </a:rPr>
              <a:t> association</a:t>
            </a:r>
            <a:endParaRPr sz="2400">
              <a:highlight>
                <a:srgbClr val="FFFFFF"/>
              </a:highlight>
            </a:endParaRPr>
          </a:p>
        </p:txBody>
      </p:sp>
      <p:pic>
        <p:nvPicPr>
          <p:cNvPr id="192" name="Google Shape;192;p30"/>
          <p:cNvPicPr preferRelativeResize="0"/>
          <p:nvPr/>
        </p:nvPicPr>
        <p:blipFill>
          <a:blip r:embed="rId3">
            <a:alphaModFix/>
          </a:blip>
          <a:stretch>
            <a:fillRect/>
          </a:stretch>
        </p:blipFill>
        <p:spPr>
          <a:xfrm>
            <a:off x="4724525" y="1577975"/>
            <a:ext cx="4314825" cy="2371725"/>
          </a:xfrm>
          <a:prstGeom prst="rect">
            <a:avLst/>
          </a:prstGeom>
          <a:noFill/>
          <a:ln>
            <a:noFill/>
          </a:ln>
        </p:spPr>
      </p:pic>
      <p:pic>
        <p:nvPicPr>
          <p:cNvPr id="193" name="Google Shape;193;p30"/>
          <p:cNvPicPr preferRelativeResize="0"/>
          <p:nvPr/>
        </p:nvPicPr>
        <p:blipFill>
          <a:blip r:embed="rId4">
            <a:alphaModFix/>
          </a:blip>
          <a:stretch>
            <a:fillRect/>
          </a:stretch>
        </p:blipFill>
        <p:spPr>
          <a:xfrm>
            <a:off x="2869025" y="3721650"/>
            <a:ext cx="3226975" cy="17105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31"/>
          <p:cNvSpPr txBox="1"/>
          <p:nvPr/>
        </p:nvSpPr>
        <p:spPr>
          <a:xfrm>
            <a:off x="3623325" y="625688"/>
            <a:ext cx="5451300" cy="3824700"/>
          </a:xfrm>
          <a:prstGeom prst="rect">
            <a:avLst/>
          </a:prstGeom>
          <a:noFill/>
          <a:ln>
            <a:noFill/>
          </a:ln>
        </p:spPr>
        <p:txBody>
          <a:bodyPr anchorCtr="0" anchor="ctr" bIns="91425" lIns="91425" spcFirstLastPara="1" rIns="91425" wrap="square" tIns="91425">
            <a:noAutofit/>
          </a:bodyPr>
          <a:lstStyle/>
          <a:p>
            <a:pPr indent="-381000" lvl="0" marL="457200" rtl="0" algn="l">
              <a:spcBef>
                <a:spcPts val="0"/>
              </a:spcBef>
              <a:spcAft>
                <a:spcPts val="0"/>
              </a:spcAft>
              <a:buSzPts val="2400"/>
              <a:buChar char="●"/>
            </a:pPr>
            <a:r>
              <a:rPr lang="en" sz="2400">
                <a:solidFill>
                  <a:srgbClr val="222222"/>
                </a:solidFill>
                <a:highlight>
                  <a:srgbClr val="FFFFFF"/>
                </a:highlight>
              </a:rPr>
              <a:t>Cesar Chavez has become an icon for organized labor and for Hispanic empowerment. He is also famous for popularizing the slogan </a:t>
            </a:r>
            <a:r>
              <a:rPr b="1" lang="en" sz="2400">
                <a:solidFill>
                  <a:srgbClr val="CC0000"/>
                </a:solidFill>
                <a:highlight>
                  <a:srgbClr val="FFFFFF"/>
                </a:highlight>
              </a:rPr>
              <a:t>"</a:t>
            </a:r>
            <a:r>
              <a:rPr b="1" lang="en" sz="2400">
                <a:solidFill>
                  <a:srgbClr val="CC0000"/>
                </a:solidFill>
                <a:highlight>
                  <a:srgbClr val="FFFFFF"/>
                </a:highlight>
                <a:uFill>
                  <a:noFill/>
                </a:uFill>
                <a:hlinkClick r:id="rId3"/>
              </a:rPr>
              <a:t>Sí, se puede</a:t>
            </a:r>
            <a:r>
              <a:rPr b="1" lang="en" sz="2400">
                <a:solidFill>
                  <a:srgbClr val="CC0000"/>
                </a:solidFill>
                <a:highlight>
                  <a:srgbClr val="FFFFFF"/>
                </a:highlight>
              </a:rPr>
              <a:t>" </a:t>
            </a:r>
            <a:r>
              <a:rPr lang="en" sz="2400">
                <a:solidFill>
                  <a:srgbClr val="222222"/>
                </a:solidFill>
                <a:highlight>
                  <a:srgbClr val="FFFFFF"/>
                </a:highlight>
              </a:rPr>
              <a:t>(Spanish for "Yes, one can" or, roughly, "Yes, it </a:t>
            </a:r>
            <a:r>
              <a:rPr lang="en" sz="2400">
                <a:highlight>
                  <a:srgbClr val="FFFFFF"/>
                </a:highlight>
              </a:rPr>
              <a:t>can be done"), which was adopted as the 2008 </a:t>
            </a:r>
            <a:r>
              <a:rPr lang="en" sz="2400">
                <a:highlight>
                  <a:srgbClr val="FFFFFF"/>
                </a:highlight>
                <a:uFill>
                  <a:noFill/>
                </a:uFill>
                <a:hlinkClick r:id="rId4"/>
              </a:rPr>
              <a:t>campaign slogan</a:t>
            </a:r>
            <a:r>
              <a:rPr lang="en" sz="2400">
                <a:highlight>
                  <a:srgbClr val="FFFFFF"/>
                </a:highlight>
              </a:rPr>
              <a:t> of </a:t>
            </a:r>
            <a:r>
              <a:rPr lang="en" sz="2400">
                <a:highlight>
                  <a:srgbClr val="FFFFFF"/>
                </a:highlight>
                <a:uFill>
                  <a:noFill/>
                </a:uFill>
                <a:hlinkClick r:id="rId5"/>
              </a:rPr>
              <a:t>Barack Obama</a:t>
            </a:r>
            <a:r>
              <a:rPr lang="en" sz="2400">
                <a:highlight>
                  <a:srgbClr val="FFFFFF"/>
                </a:highlight>
              </a:rPr>
              <a:t>. </a:t>
            </a:r>
            <a:endParaRPr sz="2400"/>
          </a:p>
        </p:txBody>
      </p:sp>
      <p:pic>
        <p:nvPicPr>
          <p:cNvPr id="199" name="Google Shape;199;p31"/>
          <p:cNvPicPr preferRelativeResize="0"/>
          <p:nvPr/>
        </p:nvPicPr>
        <p:blipFill>
          <a:blip r:embed="rId6">
            <a:alphaModFix/>
          </a:blip>
          <a:stretch>
            <a:fillRect/>
          </a:stretch>
        </p:blipFill>
        <p:spPr>
          <a:xfrm>
            <a:off x="218400" y="251300"/>
            <a:ext cx="3404925" cy="4573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4"/>
          <p:cNvSpPr txBox="1"/>
          <p:nvPr>
            <p:ph type="title"/>
          </p:nvPr>
        </p:nvSpPr>
        <p:spPr>
          <a:xfrm>
            <a:off x="28500" y="82375"/>
            <a:ext cx="9087000" cy="155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latin typeface="Poiret One"/>
                <a:ea typeface="Poiret One"/>
                <a:cs typeface="Poiret One"/>
                <a:sym typeface="Poiret One"/>
              </a:rPr>
              <a:t>Circumstances…</a:t>
            </a:r>
            <a:r>
              <a:rPr lang="en">
                <a:latin typeface="Poiret One"/>
                <a:ea typeface="Poiret One"/>
                <a:cs typeface="Poiret One"/>
                <a:sym typeface="Poiret One"/>
              </a:rPr>
              <a:t> </a:t>
            </a:r>
            <a:endParaRPr>
              <a:latin typeface="Poiret One"/>
              <a:ea typeface="Poiret One"/>
              <a:cs typeface="Poiret One"/>
              <a:sym typeface="Poiret One"/>
            </a:endParaRPr>
          </a:p>
          <a:p>
            <a:pPr indent="0" lvl="0" marL="0" rtl="0" algn="ctr">
              <a:spcBef>
                <a:spcPts val="0"/>
              </a:spcBef>
              <a:spcAft>
                <a:spcPts val="0"/>
              </a:spcAft>
              <a:buNone/>
            </a:pPr>
            <a:r>
              <a:rPr lang="en" sz="2400">
                <a:latin typeface="Poiret One"/>
                <a:ea typeface="Poiret One"/>
                <a:cs typeface="Poiret One"/>
                <a:sym typeface="Poiret One"/>
              </a:rPr>
              <a:t>What led to the Hispanic American Civil Rights Movement? </a:t>
            </a:r>
            <a:endParaRPr sz="2400">
              <a:latin typeface="Poiret One"/>
              <a:ea typeface="Poiret One"/>
              <a:cs typeface="Poiret One"/>
              <a:sym typeface="Poiret One"/>
            </a:endParaRPr>
          </a:p>
        </p:txBody>
      </p:sp>
      <p:sp>
        <p:nvSpPr>
          <p:cNvPr id="73" name="Google Shape;73;p14"/>
          <p:cNvSpPr txBox="1"/>
          <p:nvPr/>
        </p:nvSpPr>
        <p:spPr>
          <a:xfrm>
            <a:off x="247500" y="1688775"/>
            <a:ext cx="4983600" cy="3454800"/>
          </a:xfrm>
          <a:prstGeom prst="rect">
            <a:avLst/>
          </a:prstGeom>
          <a:noFill/>
          <a:ln>
            <a:noFill/>
          </a:ln>
        </p:spPr>
        <p:txBody>
          <a:bodyPr anchorCtr="0" anchor="ctr" bIns="91425" lIns="91425" spcFirstLastPara="1" rIns="91425" wrap="square" tIns="91425">
            <a:noAutofit/>
          </a:bodyPr>
          <a:lstStyle/>
          <a:p>
            <a:pPr indent="-266700" lvl="0" marL="114300" rtl="0" algn="l">
              <a:spcBef>
                <a:spcPts val="0"/>
              </a:spcBef>
              <a:spcAft>
                <a:spcPts val="0"/>
              </a:spcAft>
              <a:buSzPts val="2400"/>
              <a:buChar char="●"/>
            </a:pPr>
            <a:r>
              <a:rPr lang="en" sz="2400">
                <a:highlight>
                  <a:srgbClr val="FFFFFF"/>
                </a:highlight>
              </a:rPr>
              <a:t>Latinos experience discrimination and segregation… </a:t>
            </a:r>
            <a:endParaRPr sz="2400">
              <a:highlight>
                <a:srgbClr val="FFFFFF"/>
              </a:highlight>
            </a:endParaRPr>
          </a:p>
          <a:p>
            <a:pPr indent="0" lvl="0" marL="0" rtl="0" algn="l">
              <a:spcBef>
                <a:spcPts val="0"/>
              </a:spcBef>
              <a:spcAft>
                <a:spcPts val="0"/>
              </a:spcAft>
              <a:buNone/>
            </a:pPr>
            <a:r>
              <a:t/>
            </a:r>
            <a:endParaRPr sz="1000">
              <a:highlight>
                <a:srgbClr val="FFFFFF"/>
              </a:highlight>
            </a:endParaRPr>
          </a:p>
          <a:p>
            <a:pPr indent="-266700" lvl="0" marL="114300" rtl="0" algn="l">
              <a:spcBef>
                <a:spcPts val="0"/>
              </a:spcBef>
              <a:spcAft>
                <a:spcPts val="0"/>
              </a:spcAft>
              <a:buSzPts val="2400"/>
              <a:buChar char="●"/>
            </a:pPr>
            <a:r>
              <a:rPr lang="en" sz="2400">
                <a:highlight>
                  <a:srgbClr val="FFFFFF"/>
                </a:highlight>
              </a:rPr>
              <a:t>Latino students were routinely punished for speaking Spanish on school property, not allowed to use the bathroom during lunch, and actively discouraged from going to college. </a:t>
            </a:r>
            <a:r>
              <a:rPr lang="en" sz="2400"/>
              <a:t> </a:t>
            </a:r>
            <a:endParaRPr sz="2400"/>
          </a:p>
        </p:txBody>
      </p:sp>
      <p:pic>
        <p:nvPicPr>
          <p:cNvPr id="74" name="Google Shape;74;p14"/>
          <p:cNvPicPr preferRelativeResize="0"/>
          <p:nvPr/>
        </p:nvPicPr>
        <p:blipFill>
          <a:blip r:embed="rId3">
            <a:alphaModFix/>
          </a:blip>
          <a:stretch>
            <a:fillRect/>
          </a:stretch>
        </p:blipFill>
        <p:spPr>
          <a:xfrm>
            <a:off x="5340300" y="1935900"/>
            <a:ext cx="3627675" cy="30035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32"/>
          <p:cNvSpPr txBox="1"/>
          <p:nvPr/>
        </p:nvSpPr>
        <p:spPr>
          <a:xfrm>
            <a:off x="0" y="197825"/>
            <a:ext cx="5956800" cy="4846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en" sz="3000">
                <a:solidFill>
                  <a:srgbClr val="CC0000"/>
                </a:solidFill>
              </a:rPr>
              <a:t>Cesar Chavez</a:t>
            </a:r>
            <a:r>
              <a:rPr lang="en" sz="2000">
                <a:solidFill>
                  <a:srgbClr val="3B3835"/>
                </a:solidFill>
              </a:rPr>
              <a:t> was born in 1927 in Arizona.</a:t>
            </a:r>
            <a:endParaRPr sz="2000">
              <a:solidFill>
                <a:srgbClr val="3B3835"/>
              </a:solidFill>
            </a:endParaRPr>
          </a:p>
          <a:p>
            <a:pPr indent="-355600" lvl="0" marL="457200" rtl="0" algn="l">
              <a:lnSpc>
                <a:spcPct val="100000"/>
              </a:lnSpc>
              <a:spcBef>
                <a:spcPts val="0"/>
              </a:spcBef>
              <a:spcAft>
                <a:spcPts val="0"/>
              </a:spcAft>
              <a:buClr>
                <a:srgbClr val="3B3835"/>
              </a:buClr>
              <a:buSzPts val="2000"/>
              <a:buChar char="●"/>
            </a:pPr>
            <a:r>
              <a:rPr lang="en" sz="2000">
                <a:solidFill>
                  <a:srgbClr val="3B3835"/>
                </a:solidFill>
              </a:rPr>
              <a:t>His grandfather was a runaway slave who emigrated from Mexico to Texas.</a:t>
            </a:r>
            <a:endParaRPr sz="2000">
              <a:solidFill>
                <a:srgbClr val="3B3835"/>
              </a:solidFill>
            </a:endParaRPr>
          </a:p>
          <a:p>
            <a:pPr indent="-355600" lvl="0" marL="457200" rtl="0" algn="l">
              <a:lnSpc>
                <a:spcPct val="100000"/>
              </a:lnSpc>
              <a:spcBef>
                <a:spcPts val="0"/>
              </a:spcBef>
              <a:spcAft>
                <a:spcPts val="0"/>
              </a:spcAft>
              <a:buClr>
                <a:srgbClr val="3B3835"/>
              </a:buClr>
              <a:buSzPts val="2000"/>
              <a:buChar char="●"/>
            </a:pPr>
            <a:r>
              <a:rPr lang="en" sz="2000">
                <a:solidFill>
                  <a:srgbClr val="3B3835"/>
                </a:solidFill>
              </a:rPr>
              <a:t>Cesar’s family worked hard on their 100 acre family farm but the family lost their farm during the Great Depression, and became migrant workers who followed crops to find work.</a:t>
            </a:r>
            <a:endParaRPr sz="2000">
              <a:solidFill>
                <a:srgbClr val="3B3835"/>
              </a:solidFill>
            </a:endParaRPr>
          </a:p>
          <a:p>
            <a:pPr indent="-355600" lvl="1" marL="914400" rtl="0" algn="l">
              <a:lnSpc>
                <a:spcPct val="100000"/>
              </a:lnSpc>
              <a:spcBef>
                <a:spcPts val="0"/>
              </a:spcBef>
              <a:spcAft>
                <a:spcPts val="0"/>
              </a:spcAft>
              <a:buSzPts val="2000"/>
              <a:buChar char="○"/>
            </a:pPr>
            <a:r>
              <a:rPr lang="en" sz="2000">
                <a:solidFill>
                  <a:srgbClr val="3B3835"/>
                </a:solidFill>
              </a:rPr>
              <a:t>Cesar attended 65 different elementary schools.</a:t>
            </a:r>
            <a:endParaRPr sz="2000">
              <a:solidFill>
                <a:srgbClr val="3B3835"/>
              </a:solidFill>
            </a:endParaRPr>
          </a:p>
          <a:p>
            <a:pPr indent="-355600" lvl="1" marL="914400" rtl="0" algn="l">
              <a:lnSpc>
                <a:spcPct val="100000"/>
              </a:lnSpc>
              <a:spcBef>
                <a:spcPts val="0"/>
              </a:spcBef>
              <a:spcAft>
                <a:spcPts val="0"/>
              </a:spcAft>
              <a:buClr>
                <a:srgbClr val="3B3835"/>
              </a:buClr>
              <a:buSzPts val="2000"/>
              <a:buChar char="○"/>
            </a:pPr>
            <a:r>
              <a:rPr lang="en" sz="2000">
                <a:solidFill>
                  <a:srgbClr val="3B3835"/>
                </a:solidFill>
              </a:rPr>
              <a:t>At 16, Cesar joined the US navy during World War 2.</a:t>
            </a:r>
            <a:endParaRPr sz="2000">
              <a:solidFill>
                <a:srgbClr val="3B3835"/>
              </a:solidFill>
            </a:endParaRPr>
          </a:p>
          <a:p>
            <a:pPr indent="-355600" lvl="1" marL="914400" rtl="0" algn="l">
              <a:lnSpc>
                <a:spcPct val="100000"/>
              </a:lnSpc>
              <a:spcBef>
                <a:spcPts val="0"/>
              </a:spcBef>
              <a:spcAft>
                <a:spcPts val="0"/>
              </a:spcAft>
              <a:buSzPts val="2000"/>
              <a:buChar char="○"/>
            </a:pPr>
            <a:r>
              <a:rPr lang="en" sz="2000">
                <a:solidFill>
                  <a:srgbClr val="3B3835"/>
                </a:solidFill>
              </a:rPr>
              <a:t>After the war, Cesar worked all day in the field with his family. He watched farm owners take advantage of their workers.</a:t>
            </a:r>
            <a:endParaRPr sz="2000">
              <a:solidFill>
                <a:srgbClr val="3B3835"/>
              </a:solidFill>
            </a:endParaRPr>
          </a:p>
        </p:txBody>
      </p:sp>
      <p:sp>
        <p:nvSpPr>
          <p:cNvPr id="205" name="Google Shape;205;p32"/>
          <p:cNvSpPr txBox="1"/>
          <p:nvPr/>
        </p:nvSpPr>
        <p:spPr>
          <a:xfrm>
            <a:off x="6033725" y="4433400"/>
            <a:ext cx="3000000" cy="66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16 year old Cesar Chavez in the Navy ca.1946</a:t>
            </a:r>
            <a:endParaRPr/>
          </a:p>
        </p:txBody>
      </p:sp>
      <p:pic>
        <p:nvPicPr>
          <p:cNvPr id="206" name="Google Shape;206;p32"/>
          <p:cNvPicPr preferRelativeResize="0"/>
          <p:nvPr/>
        </p:nvPicPr>
        <p:blipFill>
          <a:blip r:embed="rId3">
            <a:alphaModFix/>
          </a:blip>
          <a:stretch>
            <a:fillRect/>
          </a:stretch>
        </p:blipFill>
        <p:spPr>
          <a:xfrm>
            <a:off x="6033727" y="197825"/>
            <a:ext cx="2945050" cy="423557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33"/>
          <p:cNvSpPr txBox="1"/>
          <p:nvPr/>
        </p:nvSpPr>
        <p:spPr>
          <a:xfrm>
            <a:off x="0" y="0"/>
            <a:ext cx="9144000" cy="1000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2000">
                <a:solidFill>
                  <a:srgbClr val="3B3835"/>
                </a:solidFill>
              </a:rPr>
              <a:t>Cesar picked fruit all day and registered Mexican workers to vote at night. In 1962, he organized the </a:t>
            </a:r>
            <a:r>
              <a:rPr b="1" lang="en" sz="2000">
                <a:solidFill>
                  <a:srgbClr val="CC0000"/>
                </a:solidFill>
              </a:rPr>
              <a:t>United Farm Workers of America.</a:t>
            </a:r>
            <a:endParaRPr sz="2000">
              <a:solidFill>
                <a:srgbClr val="3B3835"/>
              </a:solidFill>
            </a:endParaRPr>
          </a:p>
        </p:txBody>
      </p:sp>
      <p:pic>
        <p:nvPicPr>
          <p:cNvPr id="212" name="Google Shape;212;p33"/>
          <p:cNvPicPr preferRelativeResize="0"/>
          <p:nvPr/>
        </p:nvPicPr>
        <p:blipFill>
          <a:blip r:embed="rId3">
            <a:alphaModFix/>
          </a:blip>
          <a:stretch>
            <a:fillRect/>
          </a:stretch>
        </p:blipFill>
        <p:spPr>
          <a:xfrm>
            <a:off x="6110650" y="1000125"/>
            <a:ext cx="3033350" cy="1771625"/>
          </a:xfrm>
          <a:prstGeom prst="rect">
            <a:avLst/>
          </a:prstGeom>
          <a:noFill/>
          <a:ln>
            <a:noFill/>
          </a:ln>
        </p:spPr>
      </p:pic>
      <p:pic>
        <p:nvPicPr>
          <p:cNvPr id="213" name="Google Shape;213;p33"/>
          <p:cNvPicPr preferRelativeResize="0"/>
          <p:nvPr/>
        </p:nvPicPr>
        <p:blipFill>
          <a:blip r:embed="rId4">
            <a:alphaModFix/>
          </a:blip>
          <a:stretch>
            <a:fillRect/>
          </a:stretch>
        </p:blipFill>
        <p:spPr>
          <a:xfrm>
            <a:off x="5704000" y="2860875"/>
            <a:ext cx="3440000" cy="2282900"/>
          </a:xfrm>
          <a:prstGeom prst="rect">
            <a:avLst/>
          </a:prstGeom>
          <a:noFill/>
          <a:ln>
            <a:noFill/>
          </a:ln>
        </p:spPr>
      </p:pic>
      <p:sp>
        <p:nvSpPr>
          <p:cNvPr id="214" name="Google Shape;214;p33"/>
          <p:cNvSpPr txBox="1"/>
          <p:nvPr/>
        </p:nvSpPr>
        <p:spPr>
          <a:xfrm>
            <a:off x="-50" y="3147550"/>
            <a:ext cx="5703900" cy="1996200"/>
          </a:xfrm>
          <a:prstGeom prst="rect">
            <a:avLst/>
          </a:prstGeom>
          <a:noFill/>
          <a:ln>
            <a:noFill/>
          </a:ln>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sz="1800">
                <a:solidFill>
                  <a:srgbClr val="3B3835"/>
                </a:solidFill>
              </a:rPr>
              <a:t>Grape growers lost millions of dollars as the boycott spread across America. </a:t>
            </a:r>
            <a:endParaRPr sz="1800">
              <a:solidFill>
                <a:srgbClr val="3B3835"/>
              </a:solidFill>
            </a:endParaRPr>
          </a:p>
          <a:p>
            <a:pPr indent="-342900" lvl="0" marL="457200" rtl="0" algn="l">
              <a:spcBef>
                <a:spcPts val="0"/>
              </a:spcBef>
              <a:spcAft>
                <a:spcPts val="0"/>
              </a:spcAft>
              <a:buSzPts val="1800"/>
              <a:buChar char="●"/>
            </a:pPr>
            <a:r>
              <a:rPr lang="en" sz="1800">
                <a:solidFill>
                  <a:srgbClr val="3B3835"/>
                </a:solidFill>
              </a:rPr>
              <a:t>Soon after the boycott lawmakers supported the farm worker union struggle and laws changed and working conditions improved. The UFW union keeps fighting for their rights today.</a:t>
            </a:r>
            <a:endParaRPr sz="1800">
              <a:solidFill>
                <a:srgbClr val="3B3835"/>
              </a:solidFill>
            </a:endParaRPr>
          </a:p>
        </p:txBody>
      </p:sp>
      <p:sp>
        <p:nvSpPr>
          <p:cNvPr id="215" name="Google Shape;215;p33"/>
          <p:cNvSpPr txBox="1"/>
          <p:nvPr/>
        </p:nvSpPr>
        <p:spPr>
          <a:xfrm>
            <a:off x="0" y="802350"/>
            <a:ext cx="6110700" cy="2438100"/>
          </a:xfrm>
          <a:prstGeom prst="rect">
            <a:avLst/>
          </a:prstGeom>
          <a:noFill/>
          <a:ln>
            <a:noFill/>
          </a:ln>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sz="1800">
                <a:solidFill>
                  <a:srgbClr val="3B3835"/>
                </a:solidFill>
              </a:rPr>
              <a:t>When farm owners ignored their requests for better pay and safe working conditions, the union held a 5 year </a:t>
            </a:r>
            <a:r>
              <a:rPr lang="en" sz="1800">
                <a:solidFill>
                  <a:srgbClr val="CC0000"/>
                </a:solidFill>
              </a:rPr>
              <a:t>strike</a:t>
            </a:r>
            <a:r>
              <a:rPr lang="en" sz="1800">
                <a:solidFill>
                  <a:srgbClr val="3B3835"/>
                </a:solidFill>
              </a:rPr>
              <a:t> and nation- wide </a:t>
            </a:r>
            <a:r>
              <a:rPr lang="en" sz="1800">
                <a:solidFill>
                  <a:srgbClr val="CC0000"/>
                </a:solidFill>
              </a:rPr>
              <a:t>grape boycott</a:t>
            </a:r>
            <a:r>
              <a:rPr lang="en" sz="1800">
                <a:solidFill>
                  <a:srgbClr val="3B3835"/>
                </a:solidFill>
              </a:rPr>
              <a:t>.</a:t>
            </a:r>
            <a:endParaRPr sz="1800">
              <a:solidFill>
                <a:srgbClr val="3B3835"/>
              </a:solidFill>
            </a:endParaRPr>
          </a:p>
          <a:p>
            <a:pPr indent="-342900" lvl="0" marL="457200" rtl="0" algn="l">
              <a:spcBef>
                <a:spcPts val="0"/>
              </a:spcBef>
              <a:spcAft>
                <a:spcPts val="0"/>
              </a:spcAft>
              <a:buClr>
                <a:srgbClr val="3B3835"/>
              </a:buClr>
              <a:buSzPts val="1800"/>
              <a:buChar char="●"/>
            </a:pPr>
            <a:r>
              <a:rPr lang="en" sz="1800">
                <a:solidFill>
                  <a:srgbClr val="3B3835"/>
                </a:solidFill>
              </a:rPr>
              <a:t>Strikers lost their jobs, were beaten, and even thrown in jail.</a:t>
            </a:r>
            <a:endParaRPr sz="1800">
              <a:solidFill>
                <a:srgbClr val="3B3835"/>
              </a:solidFill>
            </a:endParaRPr>
          </a:p>
          <a:p>
            <a:pPr indent="-342900" lvl="0" marL="457200" rtl="0" algn="l">
              <a:spcBef>
                <a:spcPts val="0"/>
              </a:spcBef>
              <a:spcAft>
                <a:spcPts val="0"/>
              </a:spcAft>
              <a:buClr>
                <a:srgbClr val="3B3835"/>
              </a:buClr>
              <a:buSzPts val="1800"/>
              <a:buChar char="●"/>
            </a:pPr>
            <a:r>
              <a:rPr lang="en" sz="1800">
                <a:solidFill>
                  <a:srgbClr val="3B3835"/>
                </a:solidFill>
              </a:rPr>
              <a:t>Union members fasted and marched miles to make demands known to citizens.</a:t>
            </a:r>
            <a:endParaRPr sz="1800">
              <a:solidFill>
                <a:srgbClr val="3B3835"/>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pic>
        <p:nvPicPr>
          <p:cNvPr id="220" name="Google Shape;220;p34"/>
          <p:cNvPicPr preferRelativeResize="0"/>
          <p:nvPr/>
        </p:nvPicPr>
        <p:blipFill>
          <a:blip r:embed="rId3">
            <a:alphaModFix/>
          </a:blip>
          <a:stretch>
            <a:fillRect/>
          </a:stretch>
        </p:blipFill>
        <p:spPr>
          <a:xfrm>
            <a:off x="1100138" y="0"/>
            <a:ext cx="6943724"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pic>
        <p:nvPicPr>
          <p:cNvPr id="225" name="Google Shape;225;p35"/>
          <p:cNvPicPr preferRelativeResize="0"/>
          <p:nvPr/>
        </p:nvPicPr>
        <p:blipFill>
          <a:blip r:embed="rId3">
            <a:alphaModFix/>
          </a:blip>
          <a:stretch>
            <a:fillRect/>
          </a:stretch>
        </p:blipFill>
        <p:spPr>
          <a:xfrm>
            <a:off x="0" y="1282585"/>
            <a:ext cx="9144001" cy="280918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36"/>
          <p:cNvSpPr txBox="1"/>
          <p:nvPr>
            <p:ph type="title"/>
          </p:nvPr>
        </p:nvSpPr>
        <p:spPr>
          <a:xfrm>
            <a:off x="14250" y="232475"/>
            <a:ext cx="9115500" cy="134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latin typeface="Poiret One"/>
                <a:ea typeface="Poiret One"/>
                <a:cs typeface="Poiret One"/>
                <a:sym typeface="Poiret One"/>
              </a:rPr>
              <a:t>Notable People…</a:t>
            </a:r>
            <a:r>
              <a:rPr lang="en">
                <a:latin typeface="Poiret One"/>
                <a:ea typeface="Poiret One"/>
                <a:cs typeface="Poiret One"/>
                <a:sym typeface="Poiret One"/>
              </a:rPr>
              <a:t> </a:t>
            </a:r>
            <a:endParaRPr>
              <a:latin typeface="Poiret One"/>
              <a:ea typeface="Poiret One"/>
              <a:cs typeface="Poiret One"/>
              <a:sym typeface="Poiret One"/>
            </a:endParaRPr>
          </a:p>
          <a:p>
            <a:pPr indent="0" lvl="0" marL="0" rtl="0" algn="ctr">
              <a:spcBef>
                <a:spcPts val="0"/>
              </a:spcBef>
              <a:spcAft>
                <a:spcPts val="0"/>
              </a:spcAft>
              <a:buNone/>
            </a:pPr>
            <a:r>
              <a:rPr lang="en" sz="2400">
                <a:latin typeface="Poiret One"/>
                <a:ea typeface="Poiret One"/>
                <a:cs typeface="Poiret One"/>
                <a:sym typeface="Poiret One"/>
              </a:rPr>
              <a:t>Who was instrumental in helping Hispanic Americans gain Civil Rights? </a:t>
            </a:r>
            <a:endParaRPr sz="2400">
              <a:latin typeface="Poiret One"/>
              <a:ea typeface="Poiret One"/>
              <a:cs typeface="Poiret One"/>
              <a:sym typeface="Poiret One"/>
            </a:endParaRPr>
          </a:p>
        </p:txBody>
      </p:sp>
      <p:sp>
        <p:nvSpPr>
          <p:cNvPr id="231" name="Google Shape;231;p36"/>
          <p:cNvSpPr txBox="1"/>
          <p:nvPr/>
        </p:nvSpPr>
        <p:spPr>
          <a:xfrm>
            <a:off x="4791700" y="1827425"/>
            <a:ext cx="1873200" cy="3000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en" sz="1800"/>
              <a:t>Mario J. Molina</a:t>
            </a:r>
            <a:r>
              <a:rPr lang="en" sz="1800"/>
              <a:t> </a:t>
            </a:r>
            <a:r>
              <a:rPr b="1" lang="en" sz="1200"/>
              <a:t>scientist</a:t>
            </a:r>
            <a:endParaRPr b="1" sz="1200"/>
          </a:p>
          <a:p>
            <a:pPr indent="0" lvl="0" marL="0" rtl="0" algn="l">
              <a:lnSpc>
                <a:spcPct val="100000"/>
              </a:lnSpc>
              <a:spcBef>
                <a:spcPts val="0"/>
              </a:spcBef>
              <a:spcAft>
                <a:spcPts val="0"/>
              </a:spcAft>
              <a:buNone/>
            </a:pPr>
            <a:r>
              <a:rPr lang="en" sz="1150">
                <a:solidFill>
                  <a:srgbClr val="333333"/>
                </a:solidFill>
              </a:rPr>
              <a:t>Corecipient of the Nobel Prize in chemistry in 1995 for his research on the effects of chlorofluorocarbons on the ozone layer, he was awarded the Presidential Medal of Freedom in 2013.</a:t>
            </a:r>
            <a:endParaRPr sz="1150">
              <a:solidFill>
                <a:srgbClr val="333333"/>
              </a:solidFill>
            </a:endParaRPr>
          </a:p>
        </p:txBody>
      </p:sp>
      <p:pic>
        <p:nvPicPr>
          <p:cNvPr id="232" name="Google Shape;232;p36"/>
          <p:cNvPicPr preferRelativeResize="0"/>
          <p:nvPr/>
        </p:nvPicPr>
        <p:blipFill>
          <a:blip r:embed="rId3">
            <a:alphaModFix/>
          </a:blip>
          <a:stretch>
            <a:fillRect/>
          </a:stretch>
        </p:blipFill>
        <p:spPr>
          <a:xfrm>
            <a:off x="6664850" y="1827425"/>
            <a:ext cx="2196343" cy="3260725"/>
          </a:xfrm>
          <a:prstGeom prst="rect">
            <a:avLst/>
          </a:prstGeom>
          <a:noFill/>
          <a:ln>
            <a:noFill/>
          </a:ln>
        </p:spPr>
      </p:pic>
      <p:sp>
        <p:nvSpPr>
          <p:cNvPr id="233" name="Google Shape;233;p36"/>
          <p:cNvSpPr txBox="1"/>
          <p:nvPr/>
        </p:nvSpPr>
        <p:spPr>
          <a:xfrm>
            <a:off x="0" y="1875950"/>
            <a:ext cx="1944000" cy="3000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en" sz="1800"/>
              <a:t>Oscar De La Hoya</a:t>
            </a:r>
            <a:endParaRPr b="1" sz="1800"/>
          </a:p>
          <a:p>
            <a:pPr indent="0" lvl="0" marL="0" rtl="0" algn="l">
              <a:lnSpc>
                <a:spcPct val="100000"/>
              </a:lnSpc>
              <a:spcBef>
                <a:spcPts val="0"/>
              </a:spcBef>
              <a:spcAft>
                <a:spcPts val="0"/>
              </a:spcAft>
              <a:buNone/>
            </a:pPr>
            <a:r>
              <a:rPr b="1" lang="en" sz="1150">
                <a:solidFill>
                  <a:srgbClr val="333333"/>
                </a:solidFill>
              </a:rPr>
              <a:t>Boxing Champ   </a:t>
            </a:r>
            <a:endParaRPr b="1" sz="1150">
              <a:solidFill>
                <a:srgbClr val="333333"/>
              </a:solidFill>
            </a:endParaRPr>
          </a:p>
          <a:p>
            <a:pPr indent="0" lvl="0" marL="0" rtl="0" algn="l">
              <a:lnSpc>
                <a:spcPct val="100000"/>
              </a:lnSpc>
              <a:spcBef>
                <a:spcPts val="0"/>
              </a:spcBef>
              <a:spcAft>
                <a:spcPts val="0"/>
              </a:spcAft>
              <a:buNone/>
            </a:pPr>
            <a:r>
              <a:rPr lang="en" sz="1150">
                <a:solidFill>
                  <a:srgbClr val="333333"/>
                </a:solidFill>
              </a:rPr>
              <a:t>Known as the "golden boy” since his 1992 Olympic gold win. After retiring from active boxing, he has remained a powerful presence in the sport through his company, Golden Boy Promotions.</a:t>
            </a:r>
            <a:endParaRPr sz="1150">
              <a:solidFill>
                <a:srgbClr val="333333"/>
              </a:solidFill>
            </a:endParaRPr>
          </a:p>
          <a:p>
            <a:pPr indent="0" lvl="0" marL="0" rtl="0" algn="l">
              <a:lnSpc>
                <a:spcPct val="100000"/>
              </a:lnSpc>
              <a:spcBef>
                <a:spcPts val="0"/>
              </a:spcBef>
              <a:spcAft>
                <a:spcPts val="0"/>
              </a:spcAft>
              <a:buNone/>
            </a:pPr>
            <a:r>
              <a:t/>
            </a:r>
            <a:endParaRPr sz="1150">
              <a:solidFill>
                <a:srgbClr val="333333"/>
              </a:solidFill>
            </a:endParaRPr>
          </a:p>
        </p:txBody>
      </p:sp>
      <p:pic>
        <p:nvPicPr>
          <p:cNvPr id="234" name="Google Shape;234;p36"/>
          <p:cNvPicPr preferRelativeResize="0"/>
          <p:nvPr/>
        </p:nvPicPr>
        <p:blipFill>
          <a:blip r:embed="rId4">
            <a:alphaModFix/>
          </a:blip>
          <a:stretch>
            <a:fillRect/>
          </a:stretch>
        </p:blipFill>
        <p:spPr>
          <a:xfrm>
            <a:off x="1944149" y="1827425"/>
            <a:ext cx="2847551" cy="32607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37"/>
          <p:cNvSpPr txBox="1"/>
          <p:nvPr>
            <p:ph type="title"/>
          </p:nvPr>
        </p:nvSpPr>
        <p:spPr>
          <a:xfrm>
            <a:off x="14250" y="232475"/>
            <a:ext cx="9115500" cy="134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latin typeface="Poiret One"/>
                <a:ea typeface="Poiret One"/>
                <a:cs typeface="Poiret One"/>
                <a:sym typeface="Poiret One"/>
              </a:rPr>
              <a:t>Notable People…</a:t>
            </a:r>
            <a:r>
              <a:rPr lang="en">
                <a:latin typeface="Poiret One"/>
                <a:ea typeface="Poiret One"/>
                <a:cs typeface="Poiret One"/>
                <a:sym typeface="Poiret One"/>
              </a:rPr>
              <a:t> </a:t>
            </a:r>
            <a:endParaRPr>
              <a:latin typeface="Poiret One"/>
              <a:ea typeface="Poiret One"/>
              <a:cs typeface="Poiret One"/>
              <a:sym typeface="Poiret One"/>
            </a:endParaRPr>
          </a:p>
          <a:p>
            <a:pPr indent="0" lvl="0" marL="0" rtl="0" algn="ctr">
              <a:spcBef>
                <a:spcPts val="0"/>
              </a:spcBef>
              <a:spcAft>
                <a:spcPts val="0"/>
              </a:spcAft>
              <a:buNone/>
            </a:pPr>
            <a:r>
              <a:rPr lang="en" sz="2400">
                <a:latin typeface="Poiret One"/>
                <a:ea typeface="Poiret One"/>
                <a:cs typeface="Poiret One"/>
                <a:sym typeface="Poiret One"/>
              </a:rPr>
              <a:t>Who was instrumental in helping Hispanic Americans gain Civil Rights? </a:t>
            </a:r>
            <a:endParaRPr sz="2400">
              <a:latin typeface="Poiret One"/>
              <a:ea typeface="Poiret One"/>
              <a:cs typeface="Poiret One"/>
              <a:sym typeface="Poiret One"/>
            </a:endParaRPr>
          </a:p>
        </p:txBody>
      </p:sp>
      <p:sp>
        <p:nvSpPr>
          <p:cNvPr id="240" name="Google Shape;240;p37"/>
          <p:cNvSpPr txBox="1"/>
          <p:nvPr/>
        </p:nvSpPr>
        <p:spPr>
          <a:xfrm>
            <a:off x="14250" y="1904575"/>
            <a:ext cx="1296000" cy="3000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en" sz="1800"/>
              <a:t>Penélope Cruz </a:t>
            </a:r>
            <a:r>
              <a:rPr lang="en" sz="1800"/>
              <a:t>and </a:t>
            </a:r>
            <a:r>
              <a:rPr b="1" lang="en" sz="1800"/>
              <a:t>Javier Bardem </a:t>
            </a:r>
            <a:r>
              <a:rPr b="1" lang="en" sz="1200"/>
              <a:t>actors</a:t>
            </a:r>
            <a:endParaRPr b="1" sz="1200"/>
          </a:p>
          <a:p>
            <a:pPr indent="0" lvl="0" marL="0" rtl="0" algn="l">
              <a:lnSpc>
                <a:spcPct val="100000"/>
              </a:lnSpc>
              <a:spcBef>
                <a:spcPts val="0"/>
              </a:spcBef>
              <a:spcAft>
                <a:spcPts val="0"/>
              </a:spcAft>
              <a:buNone/>
            </a:pPr>
            <a:r>
              <a:rPr lang="en" sz="1150">
                <a:solidFill>
                  <a:srgbClr val="333333"/>
                </a:solidFill>
              </a:rPr>
              <a:t>The actors are the only Spanish actors to have won Oscars</a:t>
            </a:r>
            <a:endParaRPr sz="1150">
              <a:solidFill>
                <a:srgbClr val="333333"/>
              </a:solidFill>
            </a:endParaRPr>
          </a:p>
        </p:txBody>
      </p:sp>
      <p:pic>
        <p:nvPicPr>
          <p:cNvPr id="241" name="Google Shape;241;p37"/>
          <p:cNvPicPr preferRelativeResize="0"/>
          <p:nvPr/>
        </p:nvPicPr>
        <p:blipFill>
          <a:blip r:embed="rId3">
            <a:alphaModFix/>
          </a:blip>
          <a:stretch>
            <a:fillRect/>
          </a:stretch>
        </p:blipFill>
        <p:spPr>
          <a:xfrm>
            <a:off x="1431652" y="1766775"/>
            <a:ext cx="2699586" cy="3376725"/>
          </a:xfrm>
          <a:prstGeom prst="rect">
            <a:avLst/>
          </a:prstGeom>
          <a:noFill/>
          <a:ln>
            <a:noFill/>
          </a:ln>
        </p:spPr>
      </p:pic>
      <p:pic>
        <p:nvPicPr>
          <p:cNvPr id="242" name="Google Shape;242;p37"/>
          <p:cNvPicPr preferRelativeResize="0"/>
          <p:nvPr/>
        </p:nvPicPr>
        <p:blipFill>
          <a:blip r:embed="rId4">
            <a:alphaModFix/>
          </a:blip>
          <a:stretch>
            <a:fillRect/>
          </a:stretch>
        </p:blipFill>
        <p:spPr>
          <a:xfrm>
            <a:off x="5922579" y="1766775"/>
            <a:ext cx="3207172" cy="3376725"/>
          </a:xfrm>
          <a:prstGeom prst="rect">
            <a:avLst/>
          </a:prstGeom>
          <a:noFill/>
          <a:ln>
            <a:noFill/>
          </a:ln>
        </p:spPr>
      </p:pic>
      <p:sp>
        <p:nvSpPr>
          <p:cNvPr id="243" name="Google Shape;243;p37"/>
          <p:cNvSpPr txBox="1"/>
          <p:nvPr/>
        </p:nvSpPr>
        <p:spPr>
          <a:xfrm>
            <a:off x="4252650" y="1955138"/>
            <a:ext cx="2225400" cy="3000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en" sz="1800"/>
              <a:t>Carlos Santana </a:t>
            </a:r>
            <a:r>
              <a:rPr b="1" lang="en" sz="1200"/>
              <a:t>musician</a:t>
            </a:r>
            <a:endParaRPr b="1" sz="1200">
              <a:solidFill>
                <a:srgbClr val="333333"/>
              </a:solidFill>
            </a:endParaRPr>
          </a:p>
          <a:p>
            <a:pPr indent="0" lvl="0" marL="0" rtl="0" algn="l">
              <a:lnSpc>
                <a:spcPct val="100000"/>
              </a:lnSpc>
              <a:spcBef>
                <a:spcPts val="0"/>
              </a:spcBef>
              <a:spcAft>
                <a:spcPts val="0"/>
              </a:spcAft>
              <a:buNone/>
            </a:pPr>
            <a:r>
              <a:rPr lang="en" sz="1150">
                <a:solidFill>
                  <a:srgbClr val="333333"/>
                </a:solidFill>
              </a:rPr>
              <a:t>Born in Mexico, this guitar virtuoso moved to San Francisco in 1961, where he developed his distinctive style of rock fused with Latin, jazz and blues. Inducted into the Rock and Roll Hall of Fame, this humanitarian and social activist has sold more than 90 million records and has 10 Grammys and three Latin Grammys.</a:t>
            </a:r>
            <a:endParaRPr sz="1150">
              <a:solidFill>
                <a:srgbClr val="333333"/>
              </a:solidFill>
            </a:endParaRPr>
          </a:p>
          <a:p>
            <a:pPr indent="0" lvl="0" marL="0" rtl="0" algn="l">
              <a:lnSpc>
                <a:spcPct val="100000"/>
              </a:lnSpc>
              <a:spcBef>
                <a:spcPts val="0"/>
              </a:spcBef>
              <a:spcAft>
                <a:spcPts val="0"/>
              </a:spcAft>
              <a:buNone/>
            </a:pPr>
            <a:r>
              <a:t/>
            </a:r>
            <a:endParaRPr sz="1150">
              <a:solidFill>
                <a:srgbClr val="333333"/>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38"/>
          <p:cNvSpPr txBox="1"/>
          <p:nvPr>
            <p:ph type="title"/>
          </p:nvPr>
        </p:nvSpPr>
        <p:spPr>
          <a:xfrm>
            <a:off x="14250" y="232475"/>
            <a:ext cx="9115500" cy="134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latin typeface="Poiret One"/>
                <a:ea typeface="Poiret One"/>
                <a:cs typeface="Poiret One"/>
                <a:sym typeface="Poiret One"/>
              </a:rPr>
              <a:t>Notable People…</a:t>
            </a:r>
            <a:r>
              <a:rPr lang="en">
                <a:latin typeface="Poiret One"/>
                <a:ea typeface="Poiret One"/>
                <a:cs typeface="Poiret One"/>
                <a:sym typeface="Poiret One"/>
              </a:rPr>
              <a:t> </a:t>
            </a:r>
            <a:endParaRPr>
              <a:latin typeface="Poiret One"/>
              <a:ea typeface="Poiret One"/>
              <a:cs typeface="Poiret One"/>
              <a:sym typeface="Poiret One"/>
            </a:endParaRPr>
          </a:p>
          <a:p>
            <a:pPr indent="0" lvl="0" marL="0" rtl="0" algn="ctr">
              <a:spcBef>
                <a:spcPts val="0"/>
              </a:spcBef>
              <a:spcAft>
                <a:spcPts val="0"/>
              </a:spcAft>
              <a:buNone/>
            </a:pPr>
            <a:r>
              <a:rPr lang="en" sz="2400">
                <a:latin typeface="Poiret One"/>
                <a:ea typeface="Poiret One"/>
                <a:cs typeface="Poiret One"/>
                <a:sym typeface="Poiret One"/>
              </a:rPr>
              <a:t>Who was instrumental in helping Hispanic Americans gain Civil Rights? </a:t>
            </a:r>
            <a:endParaRPr sz="2400">
              <a:latin typeface="Poiret One"/>
              <a:ea typeface="Poiret One"/>
              <a:cs typeface="Poiret One"/>
              <a:sym typeface="Poiret One"/>
            </a:endParaRPr>
          </a:p>
        </p:txBody>
      </p:sp>
      <p:pic>
        <p:nvPicPr>
          <p:cNvPr id="249" name="Google Shape;249;p38"/>
          <p:cNvPicPr preferRelativeResize="0"/>
          <p:nvPr/>
        </p:nvPicPr>
        <p:blipFill>
          <a:blip r:embed="rId3">
            <a:alphaModFix/>
          </a:blip>
          <a:stretch>
            <a:fillRect/>
          </a:stretch>
        </p:blipFill>
        <p:spPr>
          <a:xfrm>
            <a:off x="6367108" y="1827425"/>
            <a:ext cx="2762641" cy="3241275"/>
          </a:xfrm>
          <a:prstGeom prst="rect">
            <a:avLst/>
          </a:prstGeom>
          <a:noFill/>
          <a:ln>
            <a:noFill/>
          </a:ln>
        </p:spPr>
      </p:pic>
      <p:sp>
        <p:nvSpPr>
          <p:cNvPr id="250" name="Google Shape;250;p38"/>
          <p:cNvSpPr txBox="1"/>
          <p:nvPr/>
        </p:nvSpPr>
        <p:spPr>
          <a:xfrm>
            <a:off x="4469575" y="1755400"/>
            <a:ext cx="2214600" cy="3241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en" sz="1800"/>
              <a:t>Jorge Ramos</a:t>
            </a:r>
            <a:endParaRPr b="1" sz="1800"/>
          </a:p>
          <a:p>
            <a:pPr indent="0" lvl="0" marL="0" rtl="0" algn="l">
              <a:lnSpc>
                <a:spcPct val="100000"/>
              </a:lnSpc>
              <a:spcBef>
                <a:spcPts val="0"/>
              </a:spcBef>
              <a:spcAft>
                <a:spcPts val="0"/>
              </a:spcAft>
              <a:buNone/>
            </a:pPr>
            <a:r>
              <a:rPr b="1" lang="en" sz="1150">
                <a:solidFill>
                  <a:srgbClr val="333333"/>
                </a:solidFill>
              </a:rPr>
              <a:t>Journalist and TV Anchor </a:t>
            </a:r>
            <a:endParaRPr b="1" sz="1150">
              <a:solidFill>
                <a:srgbClr val="333333"/>
              </a:solidFill>
            </a:endParaRPr>
          </a:p>
          <a:p>
            <a:pPr indent="0" lvl="0" marL="0" rtl="0" algn="l">
              <a:lnSpc>
                <a:spcPct val="100000"/>
              </a:lnSpc>
              <a:spcBef>
                <a:spcPts val="0"/>
              </a:spcBef>
              <a:spcAft>
                <a:spcPts val="0"/>
              </a:spcAft>
              <a:buNone/>
            </a:pPr>
            <a:r>
              <a:rPr lang="en" sz="1150">
                <a:solidFill>
                  <a:srgbClr val="333333"/>
                </a:solidFill>
              </a:rPr>
              <a:t>One of the most recognizable faces in Spanish-speaking America, he has anchored </a:t>
            </a:r>
            <a:r>
              <a:rPr i="1" lang="en" sz="1150">
                <a:solidFill>
                  <a:srgbClr val="333333"/>
                </a:solidFill>
              </a:rPr>
              <a:t>Noticiero Univision, </a:t>
            </a:r>
            <a:r>
              <a:rPr lang="en" sz="1150">
                <a:solidFill>
                  <a:srgbClr val="333333"/>
                </a:solidFill>
              </a:rPr>
              <a:t>Univision’s top-rated national newscast, since 1986, and has hosted a weekly news show, </a:t>
            </a:r>
            <a:r>
              <a:rPr i="1" lang="en" sz="1150">
                <a:solidFill>
                  <a:srgbClr val="333333"/>
                </a:solidFill>
              </a:rPr>
              <a:t>Al Punto</a:t>
            </a:r>
            <a:r>
              <a:rPr lang="en" sz="1150">
                <a:solidFill>
                  <a:srgbClr val="333333"/>
                </a:solidFill>
              </a:rPr>
              <a:t>, since 2007. Born in Mexico City, he has penned 11 books; his accolades include eight Emmy Awards, the Maria Moors Cabot Award and the David Brinkley Award for Journalistic Excellence. </a:t>
            </a:r>
            <a:endParaRPr sz="1150">
              <a:solidFill>
                <a:srgbClr val="333333"/>
              </a:solidFill>
            </a:endParaRPr>
          </a:p>
          <a:p>
            <a:pPr indent="0" lvl="0" marL="0" rtl="0" algn="r">
              <a:lnSpc>
                <a:spcPct val="100000"/>
              </a:lnSpc>
              <a:spcBef>
                <a:spcPts val="0"/>
              </a:spcBef>
              <a:spcAft>
                <a:spcPts val="0"/>
              </a:spcAft>
              <a:buNone/>
            </a:pPr>
            <a:r>
              <a:t/>
            </a:r>
            <a:endParaRPr sz="1050">
              <a:solidFill>
                <a:srgbClr val="FFFFFF"/>
              </a:solidFill>
            </a:endParaRPr>
          </a:p>
        </p:txBody>
      </p:sp>
      <p:sp>
        <p:nvSpPr>
          <p:cNvPr id="251" name="Google Shape;251;p38"/>
          <p:cNvSpPr txBox="1"/>
          <p:nvPr/>
        </p:nvSpPr>
        <p:spPr>
          <a:xfrm>
            <a:off x="14250" y="1755400"/>
            <a:ext cx="15507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t>Oscar de la Renta</a:t>
            </a:r>
            <a:endParaRPr b="1" sz="1800"/>
          </a:p>
          <a:p>
            <a:pPr indent="0" lvl="0" marL="0" rtl="0" algn="l">
              <a:spcBef>
                <a:spcPts val="0"/>
              </a:spcBef>
              <a:spcAft>
                <a:spcPts val="0"/>
              </a:spcAft>
              <a:buNone/>
            </a:pPr>
            <a:r>
              <a:rPr b="1" lang="en" sz="1200"/>
              <a:t>fashion designer</a:t>
            </a:r>
            <a:endParaRPr b="1" sz="1200"/>
          </a:p>
          <a:p>
            <a:pPr indent="0" lvl="0" marL="0" rtl="0" algn="l">
              <a:spcBef>
                <a:spcPts val="0"/>
              </a:spcBef>
              <a:spcAft>
                <a:spcPts val="0"/>
              </a:spcAft>
              <a:buNone/>
            </a:pPr>
            <a:r>
              <a:rPr lang="en" sz="1050">
                <a:highlight>
                  <a:srgbClr val="FFFFFF"/>
                </a:highlight>
                <a:uFill>
                  <a:noFill/>
                </a:uFill>
                <a:hlinkClick r:id="rId4"/>
              </a:rPr>
              <a:t>Dominican</a:t>
            </a:r>
            <a:r>
              <a:rPr lang="en" sz="1050">
                <a:highlight>
                  <a:srgbClr val="FFFFFF"/>
                </a:highlight>
              </a:rPr>
              <a:t>-American fashion designer. He became internationally known in the 1960s as one of the </a:t>
            </a:r>
            <a:r>
              <a:rPr lang="en" sz="1050">
                <a:highlight>
                  <a:srgbClr val="FFFFFF"/>
                </a:highlight>
                <a:uFill>
                  <a:noFill/>
                </a:uFill>
                <a:hlinkClick r:id="rId5"/>
              </a:rPr>
              <a:t>couturiers</a:t>
            </a:r>
            <a:r>
              <a:rPr lang="en" sz="1050">
                <a:highlight>
                  <a:srgbClr val="FFFFFF"/>
                </a:highlight>
              </a:rPr>
              <a:t> who dressed </a:t>
            </a:r>
            <a:r>
              <a:rPr lang="en" sz="1050">
                <a:highlight>
                  <a:srgbClr val="FFFFFF"/>
                </a:highlight>
                <a:uFill>
                  <a:noFill/>
                </a:uFill>
                <a:hlinkClick r:id="rId6"/>
              </a:rPr>
              <a:t>Jacqueline Kennedy</a:t>
            </a:r>
            <a:r>
              <a:rPr lang="en" sz="1050">
                <a:highlight>
                  <a:srgbClr val="FFFFFF"/>
                </a:highlight>
              </a:rPr>
              <a:t>. His has boutiques around the world including in </a:t>
            </a:r>
            <a:r>
              <a:rPr lang="en" sz="1050">
                <a:highlight>
                  <a:srgbClr val="FFFFFF"/>
                </a:highlight>
                <a:uFill>
                  <a:noFill/>
                </a:uFill>
                <a:hlinkClick r:id="rId7"/>
              </a:rPr>
              <a:t>Harrods</a:t>
            </a:r>
            <a:r>
              <a:rPr lang="en" sz="1050">
                <a:highlight>
                  <a:srgbClr val="FFFFFF"/>
                </a:highlight>
              </a:rPr>
              <a:t> of London and Madison Avenue,New York.</a:t>
            </a:r>
            <a:endParaRPr/>
          </a:p>
        </p:txBody>
      </p:sp>
      <p:pic>
        <p:nvPicPr>
          <p:cNvPr id="252" name="Google Shape;252;p38"/>
          <p:cNvPicPr preferRelativeResize="0"/>
          <p:nvPr/>
        </p:nvPicPr>
        <p:blipFill>
          <a:blip r:embed="rId8">
            <a:alphaModFix/>
          </a:blip>
          <a:stretch>
            <a:fillRect/>
          </a:stretch>
        </p:blipFill>
        <p:spPr>
          <a:xfrm>
            <a:off x="1614918" y="1827425"/>
            <a:ext cx="2804682" cy="32412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39"/>
          <p:cNvSpPr txBox="1"/>
          <p:nvPr>
            <p:ph type="ctrTitle"/>
          </p:nvPr>
        </p:nvSpPr>
        <p:spPr>
          <a:xfrm>
            <a:off x="150" y="450275"/>
            <a:ext cx="9144000" cy="3048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latin typeface="Poiret One"/>
                <a:ea typeface="Poiret One"/>
                <a:cs typeface="Poiret One"/>
                <a:sym typeface="Poiret One"/>
              </a:rPr>
              <a:t>Reforms</a:t>
            </a:r>
            <a:r>
              <a:rPr lang="en" sz="9600">
                <a:latin typeface="Poiret One"/>
                <a:ea typeface="Poiret One"/>
                <a:cs typeface="Poiret One"/>
                <a:sym typeface="Poiret One"/>
              </a:rPr>
              <a:t>… </a:t>
            </a:r>
            <a:endParaRPr sz="9600">
              <a:latin typeface="Poiret One"/>
              <a:ea typeface="Poiret One"/>
              <a:cs typeface="Poiret One"/>
              <a:sym typeface="Poiret On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40"/>
          <p:cNvSpPr txBox="1"/>
          <p:nvPr>
            <p:ph type="title"/>
          </p:nvPr>
        </p:nvSpPr>
        <p:spPr>
          <a:xfrm>
            <a:off x="14250" y="232475"/>
            <a:ext cx="9144000" cy="1225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latin typeface="Poiret One"/>
                <a:ea typeface="Poiret One"/>
                <a:cs typeface="Poiret One"/>
                <a:sym typeface="Poiret One"/>
              </a:rPr>
              <a:t>Reforms</a:t>
            </a:r>
            <a:r>
              <a:rPr lang="en" sz="4800">
                <a:latin typeface="Poiret One"/>
                <a:ea typeface="Poiret One"/>
                <a:cs typeface="Poiret One"/>
                <a:sym typeface="Poiret One"/>
              </a:rPr>
              <a:t>…</a:t>
            </a:r>
            <a:r>
              <a:rPr lang="en">
                <a:latin typeface="Poiret One"/>
                <a:ea typeface="Poiret One"/>
                <a:cs typeface="Poiret One"/>
                <a:sym typeface="Poiret One"/>
              </a:rPr>
              <a:t>  </a:t>
            </a:r>
            <a:endParaRPr>
              <a:latin typeface="Poiret One"/>
              <a:ea typeface="Poiret One"/>
              <a:cs typeface="Poiret One"/>
              <a:sym typeface="Poiret One"/>
            </a:endParaRPr>
          </a:p>
          <a:p>
            <a:pPr indent="0" lvl="0" marL="0" rtl="0" algn="ctr">
              <a:spcBef>
                <a:spcPts val="0"/>
              </a:spcBef>
              <a:spcAft>
                <a:spcPts val="0"/>
              </a:spcAft>
              <a:buNone/>
            </a:pPr>
            <a:r>
              <a:rPr lang="en" sz="2400">
                <a:latin typeface="Poiret One"/>
                <a:ea typeface="Poiret One"/>
                <a:cs typeface="Poiret One"/>
                <a:sym typeface="Poiret One"/>
              </a:rPr>
              <a:t>How did</a:t>
            </a:r>
            <a:r>
              <a:rPr lang="en" sz="2400">
                <a:latin typeface="Poiret One"/>
                <a:ea typeface="Poiret One"/>
                <a:cs typeface="Poiret One"/>
                <a:sym typeface="Poiret One"/>
              </a:rPr>
              <a:t> Hispanic Americans gain Civil Rights? </a:t>
            </a:r>
            <a:endParaRPr sz="2400">
              <a:latin typeface="Poiret One"/>
              <a:ea typeface="Poiret One"/>
              <a:cs typeface="Poiret One"/>
              <a:sym typeface="Poiret One"/>
            </a:endParaRPr>
          </a:p>
        </p:txBody>
      </p:sp>
      <p:sp>
        <p:nvSpPr>
          <p:cNvPr id="263" name="Google Shape;263;p40"/>
          <p:cNvSpPr txBox="1"/>
          <p:nvPr/>
        </p:nvSpPr>
        <p:spPr>
          <a:xfrm>
            <a:off x="242625" y="1730375"/>
            <a:ext cx="5458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p>
          <a:p>
            <a:pPr indent="-266700" lvl="0" marL="114300" rtl="0" algn="l">
              <a:spcBef>
                <a:spcPts val="0"/>
              </a:spcBef>
              <a:spcAft>
                <a:spcPts val="0"/>
              </a:spcAft>
              <a:buSzPts val="2400"/>
              <a:buChar char="●"/>
            </a:pPr>
            <a:r>
              <a:rPr lang="en" sz="2400"/>
              <a:t>The </a:t>
            </a:r>
            <a:r>
              <a:rPr b="1" lang="en" sz="2400">
                <a:solidFill>
                  <a:srgbClr val="CC0000"/>
                </a:solidFill>
              </a:rPr>
              <a:t>Equal Educational Opportunity Act of 1974 </a:t>
            </a:r>
            <a:r>
              <a:rPr lang="en" sz="2400"/>
              <a:t>makes bilingual education more widely available in public schools.</a:t>
            </a:r>
            <a:endParaRPr sz="2400"/>
          </a:p>
          <a:p>
            <a:pPr indent="0" lvl="0" marL="0" rtl="0" algn="l">
              <a:spcBef>
                <a:spcPts val="0"/>
              </a:spcBef>
              <a:spcAft>
                <a:spcPts val="0"/>
              </a:spcAft>
              <a:buNone/>
            </a:pPr>
            <a:r>
              <a:t/>
            </a:r>
            <a:endParaRPr sz="2400"/>
          </a:p>
          <a:p>
            <a:pPr indent="-266700" lvl="0" marL="114300" rtl="0" algn="l">
              <a:spcBef>
                <a:spcPts val="0"/>
              </a:spcBef>
              <a:spcAft>
                <a:spcPts val="0"/>
              </a:spcAft>
              <a:buSzPts val="2400"/>
              <a:buChar char="●"/>
            </a:pPr>
            <a:r>
              <a:rPr lang="en" sz="2400"/>
              <a:t>Congress votes to expand the U.S. </a:t>
            </a:r>
            <a:r>
              <a:rPr b="1" lang="en" sz="2400">
                <a:solidFill>
                  <a:srgbClr val="CC0000"/>
                </a:solidFill>
              </a:rPr>
              <a:t>Voting Rights Act </a:t>
            </a:r>
            <a:r>
              <a:rPr lang="en" sz="2400"/>
              <a:t>to require language assistance at polling stations</a:t>
            </a:r>
            <a:endParaRPr sz="2400"/>
          </a:p>
        </p:txBody>
      </p:sp>
      <p:pic>
        <p:nvPicPr>
          <p:cNvPr id="264" name="Google Shape;264;p40"/>
          <p:cNvPicPr preferRelativeResize="0"/>
          <p:nvPr/>
        </p:nvPicPr>
        <p:blipFill>
          <a:blip r:embed="rId3">
            <a:alphaModFix/>
          </a:blip>
          <a:stretch>
            <a:fillRect/>
          </a:stretch>
        </p:blipFill>
        <p:spPr>
          <a:xfrm>
            <a:off x="7124600" y="1457700"/>
            <a:ext cx="2019400" cy="2697442"/>
          </a:xfrm>
          <a:prstGeom prst="rect">
            <a:avLst/>
          </a:prstGeom>
          <a:noFill/>
          <a:ln>
            <a:noFill/>
          </a:ln>
        </p:spPr>
      </p:pic>
      <p:pic>
        <p:nvPicPr>
          <p:cNvPr id="265" name="Google Shape;265;p40"/>
          <p:cNvPicPr preferRelativeResize="0"/>
          <p:nvPr/>
        </p:nvPicPr>
        <p:blipFill>
          <a:blip r:embed="rId4">
            <a:alphaModFix/>
          </a:blip>
          <a:stretch>
            <a:fillRect/>
          </a:stretch>
        </p:blipFill>
        <p:spPr>
          <a:xfrm>
            <a:off x="5547575" y="3548444"/>
            <a:ext cx="1771125" cy="159505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41"/>
          <p:cNvSpPr txBox="1"/>
          <p:nvPr>
            <p:ph type="title"/>
          </p:nvPr>
        </p:nvSpPr>
        <p:spPr>
          <a:xfrm>
            <a:off x="196025" y="109175"/>
            <a:ext cx="5020200" cy="1492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latin typeface="Poiret One"/>
                <a:ea typeface="Poiret One"/>
                <a:cs typeface="Poiret One"/>
                <a:sym typeface="Poiret One"/>
              </a:rPr>
              <a:t>Reforms…</a:t>
            </a:r>
            <a:r>
              <a:rPr lang="en">
                <a:latin typeface="Poiret One"/>
                <a:ea typeface="Poiret One"/>
                <a:cs typeface="Poiret One"/>
                <a:sym typeface="Poiret One"/>
              </a:rPr>
              <a:t>  </a:t>
            </a:r>
            <a:endParaRPr>
              <a:latin typeface="Poiret One"/>
              <a:ea typeface="Poiret One"/>
              <a:cs typeface="Poiret One"/>
              <a:sym typeface="Poiret One"/>
            </a:endParaRPr>
          </a:p>
          <a:p>
            <a:pPr indent="0" lvl="0" marL="0" rtl="0" algn="ctr">
              <a:spcBef>
                <a:spcPts val="0"/>
              </a:spcBef>
              <a:spcAft>
                <a:spcPts val="0"/>
              </a:spcAft>
              <a:buNone/>
            </a:pPr>
            <a:r>
              <a:rPr lang="en" sz="2400">
                <a:latin typeface="Poiret One"/>
                <a:ea typeface="Poiret One"/>
                <a:cs typeface="Poiret One"/>
                <a:sym typeface="Poiret One"/>
              </a:rPr>
              <a:t>How did Hispanic Americans gain Civil Rights? </a:t>
            </a:r>
            <a:endParaRPr sz="2400">
              <a:latin typeface="Poiret One"/>
              <a:ea typeface="Poiret One"/>
              <a:cs typeface="Poiret One"/>
              <a:sym typeface="Poiret One"/>
            </a:endParaRPr>
          </a:p>
        </p:txBody>
      </p:sp>
      <p:sp>
        <p:nvSpPr>
          <p:cNvPr id="271" name="Google Shape;271;p41"/>
          <p:cNvSpPr txBox="1"/>
          <p:nvPr/>
        </p:nvSpPr>
        <p:spPr>
          <a:xfrm>
            <a:off x="289025" y="1730375"/>
            <a:ext cx="4927200" cy="29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p>
          <a:p>
            <a:pPr indent="-266700" lvl="0" marL="114300" rtl="0" algn="l">
              <a:spcBef>
                <a:spcPts val="0"/>
              </a:spcBef>
              <a:spcAft>
                <a:spcPts val="0"/>
              </a:spcAft>
              <a:buSzPts val="2400"/>
              <a:buChar char="●"/>
            </a:pPr>
            <a:r>
              <a:rPr lang="en" sz="2400"/>
              <a:t>The </a:t>
            </a:r>
            <a:r>
              <a:rPr b="1" lang="en" sz="2400">
                <a:solidFill>
                  <a:srgbClr val="CC0000"/>
                </a:solidFill>
              </a:rPr>
              <a:t>Immigration Reform and Control Act </a:t>
            </a:r>
            <a:r>
              <a:rPr lang="en" sz="2400"/>
              <a:t>(IRCA), providing legalization for certain undocumented workers, including agricultural workers. </a:t>
            </a:r>
            <a:endParaRPr sz="2400"/>
          </a:p>
        </p:txBody>
      </p:sp>
      <p:pic>
        <p:nvPicPr>
          <p:cNvPr id="272" name="Google Shape;272;p41"/>
          <p:cNvPicPr preferRelativeResize="0"/>
          <p:nvPr/>
        </p:nvPicPr>
        <p:blipFill>
          <a:blip r:embed="rId3">
            <a:alphaModFix/>
          </a:blip>
          <a:stretch>
            <a:fillRect/>
          </a:stretch>
        </p:blipFill>
        <p:spPr>
          <a:xfrm>
            <a:off x="5369100" y="2573524"/>
            <a:ext cx="3774900" cy="2569977"/>
          </a:xfrm>
          <a:prstGeom prst="rect">
            <a:avLst/>
          </a:prstGeom>
          <a:noFill/>
          <a:ln>
            <a:noFill/>
          </a:ln>
        </p:spPr>
      </p:pic>
      <p:pic>
        <p:nvPicPr>
          <p:cNvPr id="273" name="Google Shape;273;p41"/>
          <p:cNvPicPr preferRelativeResize="0"/>
          <p:nvPr/>
        </p:nvPicPr>
        <p:blipFill>
          <a:blip r:embed="rId4">
            <a:alphaModFix/>
          </a:blip>
          <a:stretch>
            <a:fillRect/>
          </a:stretch>
        </p:blipFill>
        <p:spPr>
          <a:xfrm>
            <a:off x="5369100" y="0"/>
            <a:ext cx="3774900" cy="252360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5"/>
          <p:cNvSpPr txBox="1"/>
          <p:nvPr>
            <p:ph type="title"/>
          </p:nvPr>
        </p:nvSpPr>
        <p:spPr>
          <a:xfrm>
            <a:off x="28500" y="82375"/>
            <a:ext cx="9087000" cy="1236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latin typeface="Poiret One"/>
                <a:ea typeface="Poiret One"/>
                <a:cs typeface="Poiret One"/>
                <a:sym typeface="Poiret One"/>
              </a:rPr>
              <a:t>Circumstances…</a:t>
            </a:r>
            <a:r>
              <a:rPr lang="en">
                <a:latin typeface="Poiret One"/>
                <a:ea typeface="Poiret One"/>
                <a:cs typeface="Poiret One"/>
                <a:sym typeface="Poiret One"/>
              </a:rPr>
              <a:t> </a:t>
            </a:r>
            <a:endParaRPr>
              <a:latin typeface="Poiret One"/>
              <a:ea typeface="Poiret One"/>
              <a:cs typeface="Poiret One"/>
              <a:sym typeface="Poiret One"/>
            </a:endParaRPr>
          </a:p>
          <a:p>
            <a:pPr indent="0" lvl="0" marL="0" rtl="0" algn="ctr">
              <a:spcBef>
                <a:spcPts val="0"/>
              </a:spcBef>
              <a:spcAft>
                <a:spcPts val="0"/>
              </a:spcAft>
              <a:buNone/>
            </a:pPr>
            <a:r>
              <a:rPr lang="en" sz="2400">
                <a:latin typeface="Poiret One"/>
                <a:ea typeface="Poiret One"/>
                <a:cs typeface="Poiret One"/>
                <a:sym typeface="Poiret One"/>
              </a:rPr>
              <a:t>W</a:t>
            </a:r>
            <a:r>
              <a:rPr lang="en" sz="2400">
                <a:latin typeface="Poiret One"/>
                <a:ea typeface="Poiret One"/>
                <a:cs typeface="Poiret One"/>
                <a:sym typeface="Poiret One"/>
              </a:rPr>
              <a:t>hat led to the Hispanic American Civil Rights Movement? </a:t>
            </a:r>
            <a:endParaRPr sz="2400">
              <a:latin typeface="Poiret One"/>
              <a:ea typeface="Poiret One"/>
              <a:cs typeface="Poiret One"/>
              <a:sym typeface="Poiret One"/>
            </a:endParaRPr>
          </a:p>
        </p:txBody>
      </p:sp>
      <p:sp>
        <p:nvSpPr>
          <p:cNvPr id="80" name="Google Shape;80;p15"/>
          <p:cNvSpPr txBox="1"/>
          <p:nvPr/>
        </p:nvSpPr>
        <p:spPr>
          <a:xfrm>
            <a:off x="138000" y="1633675"/>
            <a:ext cx="5367600" cy="3509700"/>
          </a:xfrm>
          <a:prstGeom prst="rect">
            <a:avLst/>
          </a:prstGeom>
          <a:noFill/>
          <a:ln>
            <a:noFill/>
          </a:ln>
        </p:spPr>
        <p:txBody>
          <a:bodyPr anchorCtr="0" anchor="ctr" bIns="91425" lIns="91425" spcFirstLastPara="1" rIns="91425" wrap="square" tIns="91425">
            <a:noAutofit/>
          </a:bodyPr>
          <a:lstStyle/>
          <a:p>
            <a:pPr indent="-266700" lvl="0" marL="114300" rtl="0" algn="l">
              <a:spcBef>
                <a:spcPts val="0"/>
              </a:spcBef>
              <a:spcAft>
                <a:spcPts val="0"/>
              </a:spcAft>
              <a:buSzPts val="2400"/>
              <a:buChar char="●"/>
            </a:pPr>
            <a:r>
              <a:rPr lang="en" sz="2400"/>
              <a:t>The </a:t>
            </a:r>
            <a:r>
              <a:rPr b="1" lang="en" sz="2400">
                <a:solidFill>
                  <a:srgbClr val="CC0000"/>
                </a:solidFill>
              </a:rPr>
              <a:t>Ludlow Massacre</a:t>
            </a:r>
            <a:r>
              <a:rPr lang="en" sz="2400"/>
              <a:t> </a:t>
            </a:r>
            <a:endParaRPr sz="2400"/>
          </a:p>
          <a:p>
            <a:pPr indent="-381000" lvl="1" marL="914400" rtl="0" algn="l">
              <a:spcBef>
                <a:spcPts val="0"/>
              </a:spcBef>
              <a:spcAft>
                <a:spcPts val="0"/>
              </a:spcAft>
              <a:buSzPts val="2400"/>
              <a:buChar char="○"/>
            </a:pPr>
            <a:r>
              <a:rPr lang="en" sz="2400">
                <a:solidFill>
                  <a:srgbClr val="222222"/>
                </a:solidFill>
                <a:highlight>
                  <a:srgbClr val="FFFFFF"/>
                </a:highlight>
              </a:rPr>
              <a:t>was an attack by the</a:t>
            </a:r>
            <a:r>
              <a:rPr lang="en" sz="2400">
                <a:highlight>
                  <a:srgbClr val="FFFFFF"/>
                </a:highlight>
              </a:rPr>
              <a:t> </a:t>
            </a:r>
            <a:r>
              <a:rPr lang="en" sz="2400">
                <a:highlight>
                  <a:srgbClr val="FFFFFF"/>
                </a:highlight>
                <a:uFill>
                  <a:noFill/>
                </a:uFill>
                <a:hlinkClick r:id="rId3"/>
              </a:rPr>
              <a:t>Colorado National Guard</a:t>
            </a:r>
            <a:r>
              <a:rPr lang="en" sz="2400">
                <a:highlight>
                  <a:srgbClr val="FFFFFF"/>
                </a:highlight>
              </a:rPr>
              <a:t> on </a:t>
            </a:r>
            <a:r>
              <a:rPr lang="en" sz="2400">
                <a:highlight>
                  <a:srgbClr val="FFFFFF"/>
                </a:highlight>
                <a:uFill>
                  <a:noFill/>
                </a:uFill>
                <a:hlinkClick r:id="rId4"/>
              </a:rPr>
              <a:t>coal miners</a:t>
            </a:r>
            <a:r>
              <a:rPr lang="en" sz="2400">
                <a:highlight>
                  <a:srgbClr val="FFFFFF"/>
                </a:highlight>
              </a:rPr>
              <a:t> who were on a strike for better working conditions. </a:t>
            </a:r>
            <a:endParaRPr sz="2400">
              <a:highlight>
                <a:srgbClr val="FFFFFF"/>
              </a:highlight>
            </a:endParaRPr>
          </a:p>
          <a:p>
            <a:pPr indent="-381000" lvl="1" marL="914400" rtl="0" algn="l">
              <a:spcBef>
                <a:spcPts val="0"/>
              </a:spcBef>
              <a:spcAft>
                <a:spcPts val="0"/>
              </a:spcAft>
              <a:buSzPts val="2400"/>
              <a:buChar char="○"/>
            </a:pPr>
            <a:r>
              <a:rPr lang="en" sz="2400">
                <a:highlight>
                  <a:srgbClr val="FFFFFF"/>
                </a:highlight>
              </a:rPr>
              <a:t>M</a:t>
            </a:r>
            <a:r>
              <a:rPr lang="en" sz="2400"/>
              <a:t>ore than 50 people were killed, mostly Mexican Americans, including 11 children and three women.</a:t>
            </a:r>
            <a:endParaRPr sz="2400"/>
          </a:p>
        </p:txBody>
      </p:sp>
      <p:pic>
        <p:nvPicPr>
          <p:cNvPr id="81" name="Google Shape;81;p15"/>
          <p:cNvPicPr preferRelativeResize="0"/>
          <p:nvPr/>
        </p:nvPicPr>
        <p:blipFill>
          <a:blip r:embed="rId5">
            <a:alphaModFix/>
          </a:blip>
          <a:stretch>
            <a:fillRect/>
          </a:stretch>
        </p:blipFill>
        <p:spPr>
          <a:xfrm>
            <a:off x="5966013" y="1319250"/>
            <a:ext cx="3143250" cy="1905000"/>
          </a:xfrm>
          <a:prstGeom prst="rect">
            <a:avLst/>
          </a:prstGeom>
          <a:noFill/>
          <a:ln>
            <a:noFill/>
          </a:ln>
        </p:spPr>
      </p:pic>
      <p:pic>
        <p:nvPicPr>
          <p:cNvPr id="82" name="Google Shape;82;p15"/>
          <p:cNvPicPr preferRelativeResize="0"/>
          <p:nvPr/>
        </p:nvPicPr>
        <p:blipFill>
          <a:blip r:embed="rId6">
            <a:alphaModFix/>
          </a:blip>
          <a:stretch>
            <a:fillRect/>
          </a:stretch>
        </p:blipFill>
        <p:spPr>
          <a:xfrm rot="495305">
            <a:off x="5232161" y="3078100"/>
            <a:ext cx="3439905" cy="203692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42"/>
          <p:cNvSpPr txBox="1"/>
          <p:nvPr>
            <p:ph type="ctrTitle"/>
          </p:nvPr>
        </p:nvSpPr>
        <p:spPr>
          <a:xfrm>
            <a:off x="200" y="450275"/>
            <a:ext cx="9144000" cy="3048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latin typeface="Poiret One"/>
                <a:ea typeface="Poiret One"/>
                <a:cs typeface="Poiret One"/>
                <a:sym typeface="Poiret One"/>
              </a:rPr>
              <a:t>Next Steps</a:t>
            </a:r>
            <a:r>
              <a:rPr lang="en" sz="9600">
                <a:latin typeface="Poiret One"/>
                <a:ea typeface="Poiret One"/>
                <a:cs typeface="Poiret One"/>
                <a:sym typeface="Poiret One"/>
              </a:rPr>
              <a:t>… </a:t>
            </a:r>
            <a:endParaRPr sz="9600">
              <a:latin typeface="Poiret One"/>
              <a:ea typeface="Poiret One"/>
              <a:cs typeface="Poiret One"/>
              <a:sym typeface="Poiret On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43"/>
          <p:cNvSpPr txBox="1"/>
          <p:nvPr>
            <p:ph type="title"/>
          </p:nvPr>
        </p:nvSpPr>
        <p:spPr>
          <a:xfrm>
            <a:off x="14250" y="135425"/>
            <a:ext cx="9115500" cy="134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latin typeface="Poiret One"/>
                <a:ea typeface="Poiret One"/>
                <a:cs typeface="Poiret One"/>
                <a:sym typeface="Poiret One"/>
              </a:rPr>
              <a:t>Next Steps…</a:t>
            </a:r>
            <a:r>
              <a:rPr lang="en">
                <a:latin typeface="Poiret One"/>
                <a:ea typeface="Poiret One"/>
                <a:cs typeface="Poiret One"/>
                <a:sym typeface="Poiret One"/>
              </a:rPr>
              <a:t>  </a:t>
            </a:r>
            <a:endParaRPr>
              <a:latin typeface="Poiret One"/>
              <a:ea typeface="Poiret One"/>
              <a:cs typeface="Poiret One"/>
              <a:sym typeface="Poiret One"/>
            </a:endParaRPr>
          </a:p>
          <a:p>
            <a:pPr indent="0" lvl="0" marL="0" rtl="0" algn="ctr">
              <a:spcBef>
                <a:spcPts val="0"/>
              </a:spcBef>
              <a:spcAft>
                <a:spcPts val="0"/>
              </a:spcAft>
              <a:buNone/>
            </a:pPr>
            <a:r>
              <a:rPr lang="en" sz="2400">
                <a:latin typeface="Poiret One"/>
                <a:ea typeface="Poiret One"/>
                <a:cs typeface="Poiret One"/>
                <a:sym typeface="Poiret One"/>
              </a:rPr>
              <a:t>What else is needed for Hispanic Americans to gain Civil Rights? </a:t>
            </a:r>
            <a:endParaRPr sz="2400">
              <a:latin typeface="Poiret One"/>
              <a:ea typeface="Poiret One"/>
              <a:cs typeface="Poiret One"/>
              <a:sym typeface="Poiret One"/>
            </a:endParaRPr>
          </a:p>
        </p:txBody>
      </p:sp>
      <p:sp>
        <p:nvSpPr>
          <p:cNvPr id="284" name="Google Shape;284;p43"/>
          <p:cNvSpPr txBox="1"/>
          <p:nvPr/>
        </p:nvSpPr>
        <p:spPr>
          <a:xfrm>
            <a:off x="169825" y="1819625"/>
            <a:ext cx="4353600" cy="3226800"/>
          </a:xfrm>
          <a:prstGeom prst="rect">
            <a:avLst/>
          </a:prstGeom>
          <a:noFill/>
          <a:ln>
            <a:noFill/>
          </a:ln>
        </p:spPr>
        <p:txBody>
          <a:bodyPr anchorCtr="0" anchor="ctr" bIns="91425" lIns="91425" spcFirstLastPara="1" rIns="91425" wrap="square" tIns="91425">
            <a:noAutofit/>
          </a:bodyPr>
          <a:lstStyle/>
          <a:p>
            <a:pPr indent="-254000" lvl="0" marL="114300" rtl="0" algn="l">
              <a:spcBef>
                <a:spcPts val="0"/>
              </a:spcBef>
              <a:spcAft>
                <a:spcPts val="0"/>
              </a:spcAft>
              <a:buSzPts val="2200"/>
              <a:buChar char="●"/>
            </a:pPr>
            <a:r>
              <a:rPr lang="en" sz="2200"/>
              <a:t>President Barack</a:t>
            </a:r>
            <a:r>
              <a:rPr lang="en" sz="2200">
                <a:solidFill>
                  <a:srgbClr val="222222"/>
                </a:solidFill>
                <a:highlight>
                  <a:srgbClr val="FFFFFF"/>
                </a:highlight>
              </a:rPr>
              <a:t> </a:t>
            </a:r>
            <a:r>
              <a:rPr lang="en" sz="2200">
                <a:solidFill>
                  <a:srgbClr val="CC0000"/>
                </a:solidFill>
                <a:highlight>
                  <a:srgbClr val="FFFFFF"/>
                </a:highlight>
              </a:rPr>
              <a:t>Obama </a:t>
            </a:r>
            <a:r>
              <a:rPr lang="en" sz="2200">
                <a:solidFill>
                  <a:srgbClr val="222222"/>
                </a:solidFill>
                <a:highlight>
                  <a:srgbClr val="FFFFFF"/>
                </a:highlight>
              </a:rPr>
              <a:t>issues an </a:t>
            </a:r>
            <a:r>
              <a:rPr b="1" lang="en" sz="2200">
                <a:solidFill>
                  <a:srgbClr val="CC0000"/>
                </a:solidFill>
                <a:highlight>
                  <a:srgbClr val="FFFFFF"/>
                </a:highlight>
              </a:rPr>
              <a:t>Executive Order </a:t>
            </a:r>
            <a:r>
              <a:rPr lang="en" sz="2200">
                <a:solidFill>
                  <a:srgbClr val="222222"/>
                </a:solidFill>
                <a:highlight>
                  <a:srgbClr val="FFFFFF"/>
                </a:highlight>
              </a:rPr>
              <a:t>protecting up to 5 million undocumented immigrants from </a:t>
            </a:r>
            <a:r>
              <a:rPr b="1" lang="en" sz="2200">
                <a:solidFill>
                  <a:srgbClr val="222222"/>
                </a:solidFill>
                <a:highlight>
                  <a:srgbClr val="FFFFFF"/>
                </a:highlight>
              </a:rPr>
              <a:t>deportation</a:t>
            </a:r>
            <a:r>
              <a:rPr lang="en" sz="2200">
                <a:solidFill>
                  <a:srgbClr val="222222"/>
                </a:solidFill>
                <a:highlight>
                  <a:srgbClr val="FFFFFF"/>
                </a:highlight>
              </a:rPr>
              <a:t>. </a:t>
            </a:r>
            <a:endParaRPr sz="2200">
              <a:solidFill>
                <a:srgbClr val="222222"/>
              </a:solidFill>
              <a:highlight>
                <a:srgbClr val="FFFFFF"/>
              </a:highlight>
            </a:endParaRPr>
          </a:p>
          <a:p>
            <a:pPr indent="-368300" lvl="1" marL="914400" rtl="0" algn="l">
              <a:spcBef>
                <a:spcPts val="0"/>
              </a:spcBef>
              <a:spcAft>
                <a:spcPts val="0"/>
              </a:spcAft>
              <a:buSzPts val="2200"/>
              <a:buChar char="○"/>
            </a:pPr>
            <a:r>
              <a:rPr lang="en" sz="2200">
                <a:solidFill>
                  <a:srgbClr val="222222"/>
                </a:solidFill>
                <a:highlight>
                  <a:srgbClr val="FFFFFF"/>
                </a:highlight>
              </a:rPr>
              <a:t>Several states oppose the order and in 2016 </a:t>
            </a:r>
            <a:endParaRPr sz="2200">
              <a:solidFill>
                <a:srgbClr val="222222"/>
              </a:solidFill>
              <a:highlight>
                <a:srgbClr val="FFFFFF"/>
              </a:highlight>
            </a:endParaRPr>
          </a:p>
          <a:p>
            <a:pPr indent="457200" lvl="0" marL="457200" rtl="0" algn="l">
              <a:spcBef>
                <a:spcPts val="0"/>
              </a:spcBef>
              <a:spcAft>
                <a:spcPts val="0"/>
              </a:spcAft>
              <a:buNone/>
            </a:pPr>
            <a:r>
              <a:rPr lang="en" sz="2200">
                <a:solidFill>
                  <a:srgbClr val="222222"/>
                </a:solidFill>
                <a:highlight>
                  <a:srgbClr val="FFFFFF"/>
                </a:highlight>
              </a:rPr>
              <a:t>the Supreme </a:t>
            </a:r>
            <a:endParaRPr sz="2200">
              <a:solidFill>
                <a:srgbClr val="222222"/>
              </a:solidFill>
              <a:highlight>
                <a:srgbClr val="FFFFFF"/>
              </a:highlight>
            </a:endParaRPr>
          </a:p>
          <a:p>
            <a:pPr indent="457200" lvl="0" marL="457200" rtl="0" algn="l">
              <a:spcBef>
                <a:spcPts val="0"/>
              </a:spcBef>
              <a:spcAft>
                <a:spcPts val="0"/>
              </a:spcAft>
              <a:buNone/>
            </a:pPr>
            <a:r>
              <a:rPr lang="en" sz="2200">
                <a:solidFill>
                  <a:srgbClr val="222222"/>
                </a:solidFill>
                <a:highlight>
                  <a:srgbClr val="FFFFFF"/>
                </a:highlight>
              </a:rPr>
              <a:t>Court blocks   </a:t>
            </a:r>
            <a:endParaRPr sz="2200">
              <a:solidFill>
                <a:srgbClr val="222222"/>
              </a:solidFill>
              <a:highlight>
                <a:srgbClr val="FFFFFF"/>
              </a:highlight>
            </a:endParaRPr>
          </a:p>
          <a:p>
            <a:pPr indent="457200" lvl="0" marL="457200" rtl="0" algn="l">
              <a:spcBef>
                <a:spcPts val="0"/>
              </a:spcBef>
              <a:spcAft>
                <a:spcPts val="0"/>
              </a:spcAft>
              <a:buNone/>
            </a:pPr>
            <a:r>
              <a:rPr lang="en" sz="2200">
                <a:solidFill>
                  <a:srgbClr val="222222"/>
                </a:solidFill>
                <a:highlight>
                  <a:srgbClr val="FFFFFF"/>
                </a:highlight>
              </a:rPr>
              <a:t>the order.</a:t>
            </a:r>
            <a:endParaRPr sz="2200"/>
          </a:p>
        </p:txBody>
      </p:sp>
      <p:pic>
        <p:nvPicPr>
          <p:cNvPr id="285" name="Google Shape;285;p43"/>
          <p:cNvPicPr preferRelativeResize="0"/>
          <p:nvPr/>
        </p:nvPicPr>
        <p:blipFill>
          <a:blip r:embed="rId3">
            <a:alphaModFix/>
          </a:blip>
          <a:stretch>
            <a:fillRect/>
          </a:stretch>
        </p:blipFill>
        <p:spPr>
          <a:xfrm>
            <a:off x="4523350" y="1898867"/>
            <a:ext cx="4620650" cy="3068308"/>
          </a:xfrm>
          <a:prstGeom prst="rect">
            <a:avLst/>
          </a:prstGeom>
          <a:noFill/>
          <a:ln>
            <a:noFill/>
          </a:ln>
        </p:spPr>
      </p:pic>
      <p:pic>
        <p:nvPicPr>
          <p:cNvPr id="286" name="Google Shape;286;p43"/>
          <p:cNvPicPr preferRelativeResize="0"/>
          <p:nvPr/>
        </p:nvPicPr>
        <p:blipFill>
          <a:blip r:embed="rId4">
            <a:alphaModFix/>
          </a:blip>
          <a:stretch>
            <a:fillRect/>
          </a:stretch>
        </p:blipFill>
        <p:spPr>
          <a:xfrm rot="631171">
            <a:off x="3084744" y="3659297"/>
            <a:ext cx="1486489" cy="144555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44"/>
          <p:cNvSpPr txBox="1"/>
          <p:nvPr>
            <p:ph type="title"/>
          </p:nvPr>
        </p:nvSpPr>
        <p:spPr>
          <a:xfrm>
            <a:off x="14250" y="232475"/>
            <a:ext cx="9115500" cy="134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latin typeface="Poiret One"/>
                <a:ea typeface="Poiret One"/>
                <a:cs typeface="Poiret One"/>
                <a:sym typeface="Poiret One"/>
              </a:rPr>
              <a:t>Next Steps…</a:t>
            </a:r>
            <a:r>
              <a:rPr lang="en">
                <a:latin typeface="Poiret One"/>
                <a:ea typeface="Poiret One"/>
                <a:cs typeface="Poiret One"/>
                <a:sym typeface="Poiret One"/>
              </a:rPr>
              <a:t>  </a:t>
            </a:r>
            <a:endParaRPr>
              <a:latin typeface="Poiret One"/>
              <a:ea typeface="Poiret One"/>
              <a:cs typeface="Poiret One"/>
              <a:sym typeface="Poiret One"/>
            </a:endParaRPr>
          </a:p>
          <a:p>
            <a:pPr indent="0" lvl="0" marL="0" rtl="0" algn="ctr">
              <a:spcBef>
                <a:spcPts val="0"/>
              </a:spcBef>
              <a:spcAft>
                <a:spcPts val="0"/>
              </a:spcAft>
              <a:buNone/>
            </a:pPr>
            <a:r>
              <a:rPr lang="en" sz="2400">
                <a:latin typeface="Poiret One"/>
                <a:ea typeface="Poiret One"/>
                <a:cs typeface="Poiret One"/>
                <a:sym typeface="Poiret One"/>
              </a:rPr>
              <a:t>What else is needed for Hispanic Americans to gain Civil Rights? </a:t>
            </a:r>
            <a:endParaRPr sz="2400">
              <a:latin typeface="Poiret One"/>
              <a:ea typeface="Poiret One"/>
              <a:cs typeface="Poiret One"/>
              <a:sym typeface="Poiret One"/>
            </a:endParaRPr>
          </a:p>
        </p:txBody>
      </p:sp>
      <p:sp>
        <p:nvSpPr>
          <p:cNvPr id="292" name="Google Shape;292;p44"/>
          <p:cNvSpPr txBox="1"/>
          <p:nvPr/>
        </p:nvSpPr>
        <p:spPr>
          <a:xfrm>
            <a:off x="169850" y="1686200"/>
            <a:ext cx="5046300" cy="3457200"/>
          </a:xfrm>
          <a:prstGeom prst="rect">
            <a:avLst/>
          </a:prstGeom>
          <a:noFill/>
          <a:ln>
            <a:noFill/>
          </a:ln>
        </p:spPr>
        <p:txBody>
          <a:bodyPr anchorCtr="0" anchor="ctr" bIns="91425" lIns="91425" spcFirstLastPara="1" rIns="91425" wrap="square" tIns="91425">
            <a:noAutofit/>
          </a:bodyPr>
          <a:lstStyle/>
          <a:p>
            <a:pPr indent="-247650" lvl="0" marL="114300" rtl="0" algn="l">
              <a:spcBef>
                <a:spcPts val="0"/>
              </a:spcBef>
              <a:spcAft>
                <a:spcPts val="0"/>
              </a:spcAft>
              <a:buClr>
                <a:srgbClr val="222222"/>
              </a:buClr>
              <a:buSzPts val="2100"/>
              <a:buChar char="●"/>
            </a:pPr>
            <a:r>
              <a:rPr lang="en" sz="2100">
                <a:solidFill>
                  <a:srgbClr val="222222"/>
                </a:solidFill>
                <a:highlight>
                  <a:srgbClr val="FFFFFF"/>
                </a:highlight>
              </a:rPr>
              <a:t>President Donald Trump issues an Executive Order to start a </a:t>
            </a:r>
            <a:r>
              <a:rPr b="1" lang="en" sz="2100">
                <a:solidFill>
                  <a:srgbClr val="CC0000"/>
                </a:solidFill>
                <a:highlight>
                  <a:srgbClr val="FFFFFF"/>
                </a:highlight>
              </a:rPr>
              <a:t>travel ban</a:t>
            </a:r>
            <a:r>
              <a:rPr lang="en" sz="2100">
                <a:solidFill>
                  <a:srgbClr val="222222"/>
                </a:solidFill>
                <a:highlight>
                  <a:srgbClr val="FFFFFF"/>
                </a:highlight>
              </a:rPr>
              <a:t> of refugees and immigrants from 7 Muslim countries. The Order also includes a provision to build a </a:t>
            </a:r>
            <a:r>
              <a:rPr b="1" lang="en" sz="2100">
                <a:solidFill>
                  <a:srgbClr val="CC0000"/>
                </a:solidFill>
                <a:highlight>
                  <a:srgbClr val="FFFFFF"/>
                </a:highlight>
              </a:rPr>
              <a:t>border Wall </a:t>
            </a:r>
            <a:r>
              <a:rPr lang="en" sz="2100">
                <a:solidFill>
                  <a:srgbClr val="222222"/>
                </a:solidFill>
                <a:highlight>
                  <a:srgbClr val="FFFFFF"/>
                </a:highlight>
              </a:rPr>
              <a:t>between US and Mexico.</a:t>
            </a:r>
            <a:endParaRPr sz="2100">
              <a:solidFill>
                <a:srgbClr val="222222"/>
              </a:solidFill>
              <a:highlight>
                <a:srgbClr val="FFFFFF"/>
              </a:highlight>
            </a:endParaRPr>
          </a:p>
          <a:p>
            <a:pPr indent="-361950" lvl="1" marL="914400" rtl="0" algn="l">
              <a:spcBef>
                <a:spcPts val="0"/>
              </a:spcBef>
              <a:spcAft>
                <a:spcPts val="0"/>
              </a:spcAft>
              <a:buClr>
                <a:srgbClr val="222222"/>
              </a:buClr>
              <a:buSzPts val="2100"/>
              <a:buChar char="○"/>
            </a:pPr>
            <a:r>
              <a:rPr lang="en" sz="2100">
                <a:solidFill>
                  <a:srgbClr val="222222"/>
                </a:solidFill>
                <a:highlight>
                  <a:srgbClr val="FFFFFF"/>
                </a:highlight>
              </a:rPr>
              <a:t>The Supreme Court blocks Trump’s travel ban but his plans to build the border wall are still on the way… </a:t>
            </a:r>
            <a:endParaRPr sz="2100">
              <a:solidFill>
                <a:srgbClr val="222222"/>
              </a:solidFill>
              <a:highlight>
                <a:srgbClr val="FFFFFF"/>
              </a:highlight>
            </a:endParaRPr>
          </a:p>
        </p:txBody>
      </p:sp>
      <p:pic>
        <p:nvPicPr>
          <p:cNvPr id="293" name="Google Shape;293;p44"/>
          <p:cNvPicPr preferRelativeResize="0"/>
          <p:nvPr/>
        </p:nvPicPr>
        <p:blipFill>
          <a:blip r:embed="rId3">
            <a:alphaModFix/>
          </a:blip>
          <a:stretch>
            <a:fillRect/>
          </a:stretch>
        </p:blipFill>
        <p:spPr>
          <a:xfrm>
            <a:off x="5216150" y="1787453"/>
            <a:ext cx="3860375" cy="325468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45"/>
          <p:cNvSpPr txBox="1"/>
          <p:nvPr>
            <p:ph type="title"/>
          </p:nvPr>
        </p:nvSpPr>
        <p:spPr>
          <a:xfrm>
            <a:off x="14250" y="109175"/>
            <a:ext cx="5148600" cy="1467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latin typeface="Poiret One"/>
                <a:ea typeface="Poiret One"/>
                <a:cs typeface="Poiret One"/>
                <a:sym typeface="Poiret One"/>
              </a:rPr>
              <a:t>Next Steps…</a:t>
            </a:r>
            <a:r>
              <a:rPr lang="en">
                <a:latin typeface="Poiret One"/>
                <a:ea typeface="Poiret One"/>
                <a:cs typeface="Poiret One"/>
                <a:sym typeface="Poiret One"/>
              </a:rPr>
              <a:t>  </a:t>
            </a:r>
            <a:endParaRPr>
              <a:latin typeface="Poiret One"/>
              <a:ea typeface="Poiret One"/>
              <a:cs typeface="Poiret One"/>
              <a:sym typeface="Poiret One"/>
            </a:endParaRPr>
          </a:p>
          <a:p>
            <a:pPr indent="0" lvl="0" marL="0" rtl="0" algn="ctr">
              <a:spcBef>
                <a:spcPts val="0"/>
              </a:spcBef>
              <a:spcAft>
                <a:spcPts val="0"/>
              </a:spcAft>
              <a:buNone/>
            </a:pPr>
            <a:r>
              <a:rPr lang="en" sz="2400">
                <a:latin typeface="Poiret One"/>
                <a:ea typeface="Poiret One"/>
                <a:cs typeface="Poiret One"/>
                <a:sym typeface="Poiret One"/>
              </a:rPr>
              <a:t>What else is needed for Hispanic Americans to gain Civil Rights? </a:t>
            </a:r>
            <a:endParaRPr sz="2400">
              <a:latin typeface="Poiret One"/>
              <a:ea typeface="Poiret One"/>
              <a:cs typeface="Poiret One"/>
              <a:sym typeface="Poiret One"/>
            </a:endParaRPr>
          </a:p>
        </p:txBody>
      </p:sp>
      <p:sp>
        <p:nvSpPr>
          <p:cNvPr id="299" name="Google Shape;299;p45"/>
          <p:cNvSpPr txBox="1"/>
          <p:nvPr/>
        </p:nvSpPr>
        <p:spPr>
          <a:xfrm>
            <a:off x="109175" y="2183550"/>
            <a:ext cx="9034800" cy="2959800"/>
          </a:xfrm>
          <a:prstGeom prst="rect">
            <a:avLst/>
          </a:prstGeom>
          <a:noFill/>
          <a:ln>
            <a:noFill/>
          </a:ln>
        </p:spPr>
        <p:txBody>
          <a:bodyPr anchorCtr="0" anchor="ctr" bIns="91425" lIns="91425" spcFirstLastPara="1" rIns="91425" wrap="square" tIns="91425">
            <a:noAutofit/>
          </a:bodyPr>
          <a:lstStyle/>
          <a:p>
            <a:pPr indent="-368300" lvl="0" marL="457200" rtl="0" algn="l">
              <a:lnSpc>
                <a:spcPct val="100000"/>
              </a:lnSpc>
              <a:spcBef>
                <a:spcPts val="0"/>
              </a:spcBef>
              <a:spcAft>
                <a:spcPts val="0"/>
              </a:spcAft>
              <a:buSzPts val="2200"/>
              <a:buChar char="●"/>
            </a:pPr>
            <a:r>
              <a:rPr lang="en" sz="2200"/>
              <a:t>The </a:t>
            </a:r>
            <a:r>
              <a:rPr lang="en" sz="2200">
                <a:uFill>
                  <a:noFill/>
                </a:uFill>
                <a:hlinkClick r:id="rId3"/>
              </a:rPr>
              <a:t>Trump administration ended </a:t>
            </a:r>
            <a:r>
              <a:rPr b="1" lang="en" sz="2200">
                <a:solidFill>
                  <a:srgbClr val="CC0000"/>
                </a:solidFill>
                <a:uFill>
                  <a:noFill/>
                </a:uFill>
                <a:hlinkClick r:id="rId4"/>
              </a:rPr>
              <a:t>DACA</a:t>
            </a:r>
            <a:r>
              <a:rPr lang="en" sz="2200"/>
              <a:t>, </a:t>
            </a:r>
            <a:r>
              <a:rPr lang="en" sz="2200"/>
              <a:t>a program that had protected nearly 800,000 young illegal immigrants brought to the US as children from deportation.</a:t>
            </a:r>
            <a:endParaRPr sz="2200"/>
          </a:p>
          <a:p>
            <a:pPr indent="-368300" lvl="1" marL="914400" marR="0" rtl="0" algn="l">
              <a:lnSpc>
                <a:spcPct val="100000"/>
              </a:lnSpc>
              <a:spcBef>
                <a:spcPts val="0"/>
              </a:spcBef>
              <a:spcAft>
                <a:spcPts val="0"/>
              </a:spcAft>
              <a:buClr>
                <a:srgbClr val="000000"/>
              </a:buClr>
              <a:buSzPts val="2200"/>
              <a:buFont typeface="Arial"/>
              <a:buChar char="○"/>
            </a:pPr>
            <a:r>
              <a:rPr lang="en" sz="2200">
                <a:highlight>
                  <a:srgbClr val="FEFEFE"/>
                </a:highlight>
              </a:rPr>
              <a:t>In the five years since DACA was enacted, the nearly 800,000 individuals who have received the protections have started families, pursued careers and studied in schools and universities across the United States are now in danger of being deported. </a:t>
            </a:r>
            <a:endParaRPr sz="2200"/>
          </a:p>
        </p:txBody>
      </p:sp>
      <p:pic>
        <p:nvPicPr>
          <p:cNvPr id="300" name="Google Shape;300;p45"/>
          <p:cNvPicPr preferRelativeResize="0"/>
          <p:nvPr/>
        </p:nvPicPr>
        <p:blipFill>
          <a:blip r:embed="rId5">
            <a:alphaModFix/>
          </a:blip>
          <a:stretch>
            <a:fillRect/>
          </a:stretch>
        </p:blipFill>
        <p:spPr>
          <a:xfrm>
            <a:off x="5162873" y="0"/>
            <a:ext cx="3966878" cy="2244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6"/>
          <p:cNvSpPr txBox="1"/>
          <p:nvPr>
            <p:ph type="title"/>
          </p:nvPr>
        </p:nvSpPr>
        <p:spPr>
          <a:xfrm>
            <a:off x="28500" y="82375"/>
            <a:ext cx="6078600" cy="155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latin typeface="Poiret One"/>
                <a:ea typeface="Poiret One"/>
                <a:cs typeface="Poiret One"/>
                <a:sym typeface="Poiret One"/>
              </a:rPr>
              <a:t>Circumstances…</a:t>
            </a:r>
            <a:r>
              <a:rPr lang="en">
                <a:latin typeface="Poiret One"/>
                <a:ea typeface="Poiret One"/>
                <a:cs typeface="Poiret One"/>
                <a:sym typeface="Poiret One"/>
              </a:rPr>
              <a:t> </a:t>
            </a:r>
            <a:endParaRPr>
              <a:latin typeface="Poiret One"/>
              <a:ea typeface="Poiret One"/>
              <a:cs typeface="Poiret One"/>
              <a:sym typeface="Poiret One"/>
            </a:endParaRPr>
          </a:p>
          <a:p>
            <a:pPr indent="0" lvl="0" marL="0" rtl="0" algn="ctr">
              <a:spcBef>
                <a:spcPts val="0"/>
              </a:spcBef>
              <a:spcAft>
                <a:spcPts val="0"/>
              </a:spcAft>
              <a:buNone/>
            </a:pPr>
            <a:r>
              <a:rPr lang="en" sz="2400">
                <a:latin typeface="Poiret One"/>
                <a:ea typeface="Poiret One"/>
                <a:cs typeface="Poiret One"/>
                <a:sym typeface="Poiret One"/>
              </a:rPr>
              <a:t>What led to the Hispanic American Civil Rights Movement? </a:t>
            </a:r>
            <a:endParaRPr sz="2400">
              <a:latin typeface="Poiret One"/>
              <a:ea typeface="Poiret One"/>
              <a:cs typeface="Poiret One"/>
              <a:sym typeface="Poiret One"/>
            </a:endParaRPr>
          </a:p>
        </p:txBody>
      </p:sp>
      <p:sp>
        <p:nvSpPr>
          <p:cNvPr id="88" name="Google Shape;88;p16"/>
          <p:cNvSpPr txBox="1"/>
          <p:nvPr/>
        </p:nvSpPr>
        <p:spPr>
          <a:xfrm>
            <a:off x="192900" y="1688775"/>
            <a:ext cx="4845600" cy="3391200"/>
          </a:xfrm>
          <a:prstGeom prst="rect">
            <a:avLst/>
          </a:prstGeom>
          <a:noFill/>
          <a:ln>
            <a:noFill/>
          </a:ln>
        </p:spPr>
        <p:txBody>
          <a:bodyPr anchorCtr="0" anchor="ctr" bIns="91425" lIns="91425" spcFirstLastPara="1" rIns="91425" wrap="square" tIns="91425">
            <a:noAutofit/>
          </a:bodyPr>
          <a:lstStyle/>
          <a:p>
            <a:pPr indent="-266700" lvl="0" marL="114300" rtl="0" algn="l">
              <a:spcBef>
                <a:spcPts val="0"/>
              </a:spcBef>
              <a:spcAft>
                <a:spcPts val="0"/>
              </a:spcAft>
              <a:buSzPts val="2400"/>
              <a:buChar char="●"/>
            </a:pPr>
            <a:r>
              <a:rPr lang="en" sz="2400"/>
              <a:t>The </a:t>
            </a:r>
            <a:r>
              <a:rPr b="1" lang="en" sz="2400">
                <a:solidFill>
                  <a:srgbClr val="CC0000"/>
                </a:solidFill>
              </a:rPr>
              <a:t>Bracero Program</a:t>
            </a:r>
            <a:r>
              <a:rPr lang="en" sz="2400"/>
              <a:t> brings Mexican citizens to work temporarily in the United States. </a:t>
            </a:r>
            <a:endParaRPr sz="2400"/>
          </a:p>
          <a:p>
            <a:pPr indent="-381000" lvl="1" marL="914400" rtl="0" algn="l">
              <a:spcBef>
                <a:spcPts val="0"/>
              </a:spcBef>
              <a:spcAft>
                <a:spcPts val="0"/>
              </a:spcAft>
              <a:buSzPts val="2400"/>
              <a:buChar char="○"/>
            </a:pPr>
            <a:r>
              <a:rPr lang="en" sz="2400"/>
              <a:t>Upon arrival to the </a:t>
            </a:r>
            <a:r>
              <a:rPr lang="en" sz="2400"/>
              <a:t>in inspection centers</a:t>
            </a:r>
            <a:r>
              <a:rPr lang="en" sz="2400"/>
              <a:t>, US</a:t>
            </a:r>
            <a:r>
              <a:rPr lang="en" sz="2400"/>
              <a:t> officials sprayed them with DDT, a dangerous insecticide that is now banned.</a:t>
            </a:r>
            <a:endParaRPr sz="2400"/>
          </a:p>
        </p:txBody>
      </p:sp>
      <p:pic>
        <p:nvPicPr>
          <p:cNvPr id="89" name="Google Shape;89;p16"/>
          <p:cNvPicPr preferRelativeResize="0"/>
          <p:nvPr/>
        </p:nvPicPr>
        <p:blipFill>
          <a:blip r:embed="rId3">
            <a:alphaModFix/>
          </a:blip>
          <a:stretch>
            <a:fillRect/>
          </a:stretch>
        </p:blipFill>
        <p:spPr>
          <a:xfrm>
            <a:off x="6106946" y="0"/>
            <a:ext cx="3037054" cy="2203350"/>
          </a:xfrm>
          <a:prstGeom prst="rect">
            <a:avLst/>
          </a:prstGeom>
          <a:noFill/>
          <a:ln>
            <a:noFill/>
          </a:ln>
        </p:spPr>
      </p:pic>
      <p:pic>
        <p:nvPicPr>
          <p:cNvPr id="90" name="Google Shape;90;p16"/>
          <p:cNvPicPr preferRelativeResize="0"/>
          <p:nvPr/>
        </p:nvPicPr>
        <p:blipFill>
          <a:blip r:embed="rId4">
            <a:alphaModFix/>
          </a:blip>
          <a:stretch>
            <a:fillRect/>
          </a:stretch>
        </p:blipFill>
        <p:spPr>
          <a:xfrm>
            <a:off x="5038500" y="2139830"/>
            <a:ext cx="4077000" cy="294014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7"/>
          <p:cNvSpPr txBox="1"/>
          <p:nvPr>
            <p:ph type="title"/>
          </p:nvPr>
        </p:nvSpPr>
        <p:spPr>
          <a:xfrm>
            <a:off x="28500" y="82375"/>
            <a:ext cx="9087000" cy="1286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latin typeface="Poiret One"/>
                <a:ea typeface="Poiret One"/>
                <a:cs typeface="Poiret One"/>
                <a:sym typeface="Poiret One"/>
              </a:rPr>
              <a:t>Circumstances…</a:t>
            </a:r>
            <a:r>
              <a:rPr lang="en">
                <a:latin typeface="Poiret One"/>
                <a:ea typeface="Poiret One"/>
                <a:cs typeface="Poiret One"/>
                <a:sym typeface="Poiret One"/>
              </a:rPr>
              <a:t> </a:t>
            </a:r>
            <a:endParaRPr>
              <a:latin typeface="Poiret One"/>
              <a:ea typeface="Poiret One"/>
              <a:cs typeface="Poiret One"/>
              <a:sym typeface="Poiret One"/>
            </a:endParaRPr>
          </a:p>
          <a:p>
            <a:pPr indent="0" lvl="0" marL="0" rtl="0" algn="ctr">
              <a:spcBef>
                <a:spcPts val="0"/>
              </a:spcBef>
              <a:spcAft>
                <a:spcPts val="0"/>
              </a:spcAft>
              <a:buNone/>
            </a:pPr>
            <a:r>
              <a:rPr lang="en" sz="2400">
                <a:latin typeface="Poiret One"/>
                <a:ea typeface="Poiret One"/>
                <a:cs typeface="Poiret One"/>
                <a:sym typeface="Poiret One"/>
              </a:rPr>
              <a:t>What led to the Hispanic American Civil Rights Movement? </a:t>
            </a:r>
            <a:endParaRPr sz="2400">
              <a:latin typeface="Poiret One"/>
              <a:ea typeface="Poiret One"/>
              <a:cs typeface="Poiret One"/>
              <a:sym typeface="Poiret One"/>
            </a:endParaRPr>
          </a:p>
        </p:txBody>
      </p:sp>
      <p:sp>
        <p:nvSpPr>
          <p:cNvPr id="96" name="Google Shape;96;p17"/>
          <p:cNvSpPr txBox="1"/>
          <p:nvPr/>
        </p:nvSpPr>
        <p:spPr>
          <a:xfrm>
            <a:off x="138000" y="1716225"/>
            <a:ext cx="6603300" cy="3427200"/>
          </a:xfrm>
          <a:prstGeom prst="rect">
            <a:avLst/>
          </a:prstGeom>
          <a:noFill/>
          <a:ln>
            <a:noFill/>
          </a:ln>
        </p:spPr>
        <p:txBody>
          <a:bodyPr anchorCtr="0" anchor="ctr" bIns="91425" lIns="91425" spcFirstLastPara="1" rIns="91425" wrap="square" tIns="91425">
            <a:noAutofit/>
          </a:bodyPr>
          <a:lstStyle/>
          <a:p>
            <a:pPr indent="-266700" lvl="0" marL="114300" rtl="0" algn="l">
              <a:lnSpc>
                <a:spcPct val="100000"/>
              </a:lnSpc>
              <a:spcBef>
                <a:spcPts val="0"/>
              </a:spcBef>
              <a:spcAft>
                <a:spcPts val="0"/>
              </a:spcAft>
              <a:buSzPts val="2400"/>
              <a:buChar char="●"/>
            </a:pPr>
            <a:r>
              <a:rPr lang="en" sz="2400">
                <a:highlight>
                  <a:srgbClr val="FFFFFF"/>
                </a:highlight>
              </a:rPr>
              <a:t>T</a:t>
            </a:r>
            <a:r>
              <a:rPr lang="en" sz="2400">
                <a:highlight>
                  <a:srgbClr val="FFFFFF"/>
                </a:highlight>
              </a:rPr>
              <a:t>he </a:t>
            </a:r>
            <a:r>
              <a:rPr b="1" lang="en" sz="2400">
                <a:solidFill>
                  <a:srgbClr val="CC0000"/>
                </a:solidFill>
                <a:highlight>
                  <a:srgbClr val="FFFFFF"/>
                </a:highlight>
                <a:uFill>
                  <a:noFill/>
                </a:uFill>
                <a:hlinkClick r:id="rId3"/>
              </a:rPr>
              <a:t>Zoot Suit Riots</a:t>
            </a:r>
            <a:r>
              <a:rPr b="1" lang="en" sz="2400">
                <a:solidFill>
                  <a:srgbClr val="CC0000"/>
                </a:solidFill>
                <a:highlight>
                  <a:srgbClr val="FFFFFF"/>
                </a:highlight>
              </a:rPr>
              <a:t>,</a:t>
            </a:r>
            <a:r>
              <a:rPr lang="en" sz="2400">
                <a:highlight>
                  <a:srgbClr val="FFFFFF"/>
                </a:highlight>
              </a:rPr>
              <a:t> are the worst race riots in California. </a:t>
            </a:r>
            <a:endParaRPr sz="2400">
              <a:highlight>
                <a:srgbClr val="FFFFFF"/>
              </a:highlight>
            </a:endParaRPr>
          </a:p>
          <a:p>
            <a:pPr indent="-381000" lvl="1" marL="914400" rtl="0" algn="l">
              <a:lnSpc>
                <a:spcPct val="100000"/>
              </a:lnSpc>
              <a:spcBef>
                <a:spcPts val="0"/>
              </a:spcBef>
              <a:spcAft>
                <a:spcPts val="0"/>
              </a:spcAft>
              <a:buSzPts val="2400"/>
              <a:buChar char="○"/>
            </a:pPr>
            <a:r>
              <a:rPr lang="en" sz="2400">
                <a:highlight>
                  <a:srgbClr val="FFFFFF"/>
                </a:highlight>
              </a:rPr>
              <a:t>American sailors searched Mexican American neighborhoods for </a:t>
            </a:r>
            <a:r>
              <a:rPr lang="en" sz="2400">
                <a:solidFill>
                  <a:srgbClr val="CC0000"/>
                </a:solidFill>
                <a:highlight>
                  <a:srgbClr val="FFFFFF"/>
                </a:highlight>
              </a:rPr>
              <a:t>"zoot-suiters" </a:t>
            </a:r>
            <a:r>
              <a:rPr lang="en" sz="2400">
                <a:highlight>
                  <a:srgbClr val="FFFFFF"/>
                </a:highlight>
              </a:rPr>
              <a:t>(young Mexican teens dressed in baggy pants and long-tailed coats). </a:t>
            </a:r>
            <a:endParaRPr sz="2400">
              <a:highlight>
                <a:srgbClr val="FFFFFF"/>
              </a:highlight>
            </a:endParaRPr>
          </a:p>
          <a:p>
            <a:pPr indent="-381000" lvl="1" marL="914400" rtl="0" algn="l">
              <a:lnSpc>
                <a:spcPct val="100000"/>
              </a:lnSpc>
              <a:spcBef>
                <a:spcPts val="0"/>
              </a:spcBef>
              <a:spcAft>
                <a:spcPts val="0"/>
              </a:spcAft>
              <a:buSzPts val="2400"/>
              <a:buChar char="○"/>
            </a:pPr>
            <a:r>
              <a:rPr lang="en" sz="2400">
                <a:highlight>
                  <a:srgbClr val="FFFFFF"/>
                </a:highlight>
              </a:rPr>
              <a:t>kids as young as 12 years old are brutally beaten. </a:t>
            </a:r>
            <a:endParaRPr sz="2400"/>
          </a:p>
        </p:txBody>
      </p:sp>
      <p:pic>
        <p:nvPicPr>
          <p:cNvPr id="97" name="Google Shape;97;p17"/>
          <p:cNvPicPr preferRelativeResize="0"/>
          <p:nvPr/>
        </p:nvPicPr>
        <p:blipFill>
          <a:blip r:embed="rId4">
            <a:alphaModFix/>
          </a:blip>
          <a:stretch>
            <a:fillRect/>
          </a:stretch>
        </p:blipFill>
        <p:spPr>
          <a:xfrm>
            <a:off x="6741299" y="1369202"/>
            <a:ext cx="2374200" cy="3676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pic>
        <p:nvPicPr>
          <p:cNvPr id="102" name="Google Shape;102;p18"/>
          <p:cNvPicPr preferRelativeResize="0"/>
          <p:nvPr/>
        </p:nvPicPr>
        <p:blipFill>
          <a:blip r:embed="rId3">
            <a:alphaModFix/>
          </a:blip>
          <a:stretch>
            <a:fillRect/>
          </a:stretch>
        </p:blipFill>
        <p:spPr>
          <a:xfrm>
            <a:off x="4519100" y="1457378"/>
            <a:ext cx="4624900" cy="3686122"/>
          </a:xfrm>
          <a:prstGeom prst="rect">
            <a:avLst/>
          </a:prstGeom>
          <a:noFill/>
          <a:ln>
            <a:noFill/>
          </a:ln>
        </p:spPr>
      </p:pic>
      <p:pic>
        <p:nvPicPr>
          <p:cNvPr id="103" name="Google Shape;103;p18"/>
          <p:cNvPicPr preferRelativeResize="0"/>
          <p:nvPr/>
        </p:nvPicPr>
        <p:blipFill>
          <a:blip r:embed="rId4">
            <a:alphaModFix/>
          </a:blip>
          <a:stretch>
            <a:fillRect/>
          </a:stretch>
        </p:blipFill>
        <p:spPr>
          <a:xfrm>
            <a:off x="0" y="0"/>
            <a:ext cx="4624900" cy="4050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28500" y="82375"/>
            <a:ext cx="9087000" cy="155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latin typeface="Poiret One"/>
                <a:ea typeface="Poiret One"/>
                <a:cs typeface="Poiret One"/>
                <a:sym typeface="Poiret One"/>
              </a:rPr>
              <a:t>Circumstances…</a:t>
            </a:r>
            <a:r>
              <a:rPr lang="en">
                <a:latin typeface="Poiret One"/>
                <a:ea typeface="Poiret One"/>
                <a:cs typeface="Poiret One"/>
                <a:sym typeface="Poiret One"/>
              </a:rPr>
              <a:t> </a:t>
            </a:r>
            <a:endParaRPr>
              <a:latin typeface="Poiret One"/>
              <a:ea typeface="Poiret One"/>
              <a:cs typeface="Poiret One"/>
              <a:sym typeface="Poiret One"/>
            </a:endParaRPr>
          </a:p>
          <a:p>
            <a:pPr indent="0" lvl="0" marL="0" rtl="0" algn="ctr">
              <a:spcBef>
                <a:spcPts val="0"/>
              </a:spcBef>
              <a:spcAft>
                <a:spcPts val="0"/>
              </a:spcAft>
              <a:buNone/>
            </a:pPr>
            <a:r>
              <a:rPr lang="en" sz="2400">
                <a:latin typeface="Poiret One"/>
                <a:ea typeface="Poiret One"/>
                <a:cs typeface="Poiret One"/>
                <a:sym typeface="Poiret One"/>
              </a:rPr>
              <a:t>What led to the Hispanic American Civil Rights Movement? </a:t>
            </a:r>
            <a:endParaRPr sz="2400">
              <a:latin typeface="Poiret One"/>
              <a:ea typeface="Poiret One"/>
              <a:cs typeface="Poiret One"/>
              <a:sym typeface="Poiret One"/>
            </a:endParaRPr>
          </a:p>
        </p:txBody>
      </p:sp>
      <p:sp>
        <p:nvSpPr>
          <p:cNvPr id="109" name="Google Shape;109;p19"/>
          <p:cNvSpPr txBox="1"/>
          <p:nvPr/>
        </p:nvSpPr>
        <p:spPr>
          <a:xfrm>
            <a:off x="138000" y="1716225"/>
            <a:ext cx="4612500" cy="2512500"/>
          </a:xfrm>
          <a:prstGeom prst="rect">
            <a:avLst/>
          </a:prstGeom>
          <a:noFill/>
          <a:ln>
            <a:noFill/>
          </a:ln>
        </p:spPr>
        <p:txBody>
          <a:bodyPr anchorCtr="0" anchor="ctr" bIns="91425" lIns="91425" spcFirstLastPara="1" rIns="91425" wrap="square" tIns="91425">
            <a:noAutofit/>
          </a:bodyPr>
          <a:lstStyle/>
          <a:p>
            <a:pPr indent="-266700" lvl="0" marL="114300" rtl="0" algn="l">
              <a:spcBef>
                <a:spcPts val="0"/>
              </a:spcBef>
              <a:spcAft>
                <a:spcPts val="0"/>
              </a:spcAft>
              <a:buSzPts val="2400"/>
              <a:buChar char="●"/>
            </a:pPr>
            <a:r>
              <a:rPr lang="en" sz="2400"/>
              <a:t>During </a:t>
            </a:r>
            <a:r>
              <a:rPr b="1" lang="en" sz="2400">
                <a:solidFill>
                  <a:srgbClr val="CC0000"/>
                </a:solidFill>
              </a:rPr>
              <a:t>"Operation Wetback"</a:t>
            </a:r>
            <a:r>
              <a:rPr lang="en" sz="2400"/>
              <a:t> from 1953 and 1958, the U.S. Immigration Service arrests and deports more than 3.8 million Latin Americans.</a:t>
            </a:r>
            <a:endParaRPr sz="2400"/>
          </a:p>
        </p:txBody>
      </p:sp>
      <p:sp>
        <p:nvSpPr>
          <p:cNvPr id="110" name="Google Shape;110;p19"/>
          <p:cNvSpPr txBox="1"/>
          <p:nvPr/>
        </p:nvSpPr>
        <p:spPr>
          <a:xfrm>
            <a:off x="425575" y="4311275"/>
            <a:ext cx="4407300" cy="7140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latin typeface="Roboto"/>
                <a:ea typeface="Roboto"/>
                <a:cs typeface="Roboto"/>
                <a:sym typeface="Roboto"/>
              </a:rPr>
              <a:t>The U.S. Border Patrol packed Mexican immigrants into trucks when transporting them to the border for deportation. </a:t>
            </a:r>
            <a:endParaRPr/>
          </a:p>
        </p:txBody>
      </p:sp>
      <p:pic>
        <p:nvPicPr>
          <p:cNvPr id="111" name="Google Shape;111;p19"/>
          <p:cNvPicPr preferRelativeResize="0"/>
          <p:nvPr/>
        </p:nvPicPr>
        <p:blipFill>
          <a:blip r:embed="rId3">
            <a:alphaModFix/>
          </a:blip>
          <a:stretch>
            <a:fillRect/>
          </a:stretch>
        </p:blipFill>
        <p:spPr>
          <a:xfrm>
            <a:off x="4832877" y="1804688"/>
            <a:ext cx="4311125" cy="3250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0"/>
          <p:cNvSpPr txBox="1"/>
          <p:nvPr>
            <p:ph type="title"/>
          </p:nvPr>
        </p:nvSpPr>
        <p:spPr>
          <a:xfrm>
            <a:off x="28500" y="82375"/>
            <a:ext cx="6029400" cy="155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latin typeface="Poiret One"/>
                <a:ea typeface="Poiret One"/>
                <a:cs typeface="Poiret One"/>
                <a:sym typeface="Poiret One"/>
              </a:rPr>
              <a:t>Circumstances…</a:t>
            </a:r>
            <a:r>
              <a:rPr lang="en">
                <a:latin typeface="Poiret One"/>
                <a:ea typeface="Poiret One"/>
                <a:cs typeface="Poiret One"/>
                <a:sym typeface="Poiret One"/>
              </a:rPr>
              <a:t> </a:t>
            </a:r>
            <a:endParaRPr>
              <a:latin typeface="Poiret One"/>
              <a:ea typeface="Poiret One"/>
              <a:cs typeface="Poiret One"/>
              <a:sym typeface="Poiret One"/>
            </a:endParaRPr>
          </a:p>
          <a:p>
            <a:pPr indent="0" lvl="0" marL="0" rtl="0" algn="ctr">
              <a:spcBef>
                <a:spcPts val="0"/>
              </a:spcBef>
              <a:spcAft>
                <a:spcPts val="0"/>
              </a:spcAft>
              <a:buNone/>
            </a:pPr>
            <a:r>
              <a:rPr lang="en" sz="2400">
                <a:latin typeface="Poiret One"/>
                <a:ea typeface="Poiret One"/>
                <a:cs typeface="Poiret One"/>
                <a:sym typeface="Poiret One"/>
              </a:rPr>
              <a:t>What led to the Hispanic American Civil Rights Movement? </a:t>
            </a:r>
            <a:endParaRPr sz="2400">
              <a:latin typeface="Poiret One"/>
              <a:ea typeface="Poiret One"/>
              <a:cs typeface="Poiret One"/>
              <a:sym typeface="Poiret One"/>
            </a:endParaRPr>
          </a:p>
        </p:txBody>
      </p:sp>
      <p:sp>
        <p:nvSpPr>
          <p:cNvPr id="117" name="Google Shape;117;p20"/>
          <p:cNvSpPr txBox="1"/>
          <p:nvPr/>
        </p:nvSpPr>
        <p:spPr>
          <a:xfrm>
            <a:off x="247500" y="1427900"/>
            <a:ext cx="3926400" cy="352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p>
          <a:p>
            <a:pPr indent="-266700" lvl="0" marL="114300" rtl="0" algn="l">
              <a:spcBef>
                <a:spcPts val="0"/>
              </a:spcBef>
              <a:spcAft>
                <a:spcPts val="0"/>
              </a:spcAft>
              <a:buSzPts val="2400"/>
              <a:buChar char="●"/>
            </a:pPr>
            <a:r>
              <a:rPr lang="en" sz="2400"/>
              <a:t>After the terrorist attacks of 9/11 fears over "border security," increase. Some politicians begin to ask for building a wall between the United States and Mexico. This leads to increase discrimination against Latino immigrants.</a:t>
            </a:r>
            <a:endParaRPr sz="2400"/>
          </a:p>
        </p:txBody>
      </p:sp>
      <p:pic>
        <p:nvPicPr>
          <p:cNvPr id="118" name="Google Shape;118;p20"/>
          <p:cNvPicPr preferRelativeResize="0"/>
          <p:nvPr/>
        </p:nvPicPr>
        <p:blipFill>
          <a:blip r:embed="rId3">
            <a:alphaModFix/>
          </a:blip>
          <a:stretch>
            <a:fillRect/>
          </a:stretch>
        </p:blipFill>
        <p:spPr>
          <a:xfrm>
            <a:off x="4058981" y="1633672"/>
            <a:ext cx="5085020" cy="3509825"/>
          </a:xfrm>
          <a:prstGeom prst="rect">
            <a:avLst/>
          </a:prstGeom>
          <a:noFill/>
          <a:ln>
            <a:noFill/>
          </a:ln>
        </p:spPr>
      </p:pic>
      <p:pic>
        <p:nvPicPr>
          <p:cNvPr id="119" name="Google Shape;119;p20"/>
          <p:cNvPicPr preferRelativeResize="0"/>
          <p:nvPr/>
        </p:nvPicPr>
        <p:blipFill>
          <a:blip r:embed="rId4">
            <a:alphaModFix/>
          </a:blip>
          <a:stretch>
            <a:fillRect/>
          </a:stretch>
        </p:blipFill>
        <p:spPr>
          <a:xfrm>
            <a:off x="6057900" y="-8750"/>
            <a:ext cx="3086100" cy="1733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1"/>
          <p:cNvSpPr txBox="1"/>
          <p:nvPr>
            <p:ph type="ctrTitle"/>
          </p:nvPr>
        </p:nvSpPr>
        <p:spPr>
          <a:xfrm>
            <a:off x="3275150" y="450275"/>
            <a:ext cx="5868900" cy="1570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latin typeface="Poiret One"/>
                <a:ea typeface="Poiret One"/>
                <a:cs typeface="Poiret One"/>
                <a:sym typeface="Poiret One"/>
              </a:rPr>
              <a:t>Goal</a:t>
            </a:r>
            <a:r>
              <a:rPr lang="en" sz="9600">
                <a:latin typeface="Poiret One"/>
                <a:ea typeface="Poiret One"/>
                <a:cs typeface="Poiret One"/>
                <a:sym typeface="Poiret One"/>
              </a:rPr>
              <a:t>… </a:t>
            </a:r>
            <a:endParaRPr sz="9600">
              <a:latin typeface="Poiret One"/>
              <a:ea typeface="Poiret One"/>
              <a:cs typeface="Poiret One"/>
              <a:sym typeface="Poiret One"/>
            </a:endParaRPr>
          </a:p>
        </p:txBody>
      </p:sp>
      <p:sp>
        <p:nvSpPr>
          <p:cNvPr id="125" name="Google Shape;125;p21"/>
          <p:cNvSpPr txBox="1"/>
          <p:nvPr/>
        </p:nvSpPr>
        <p:spPr>
          <a:xfrm>
            <a:off x="3717600" y="1701850"/>
            <a:ext cx="5322600" cy="2558400"/>
          </a:xfrm>
          <a:prstGeom prst="rect">
            <a:avLst/>
          </a:prstGeom>
          <a:noFill/>
          <a:ln>
            <a:noFill/>
          </a:ln>
        </p:spPr>
        <p:txBody>
          <a:bodyPr anchorCtr="0" anchor="ctr" bIns="91425" lIns="91425" spcFirstLastPara="1" rIns="91425" wrap="square" tIns="91425">
            <a:noAutofit/>
          </a:bodyPr>
          <a:lstStyle/>
          <a:p>
            <a:pPr indent="-304800" lvl="0" marL="114300" rtl="0" algn="l">
              <a:spcBef>
                <a:spcPts val="0"/>
              </a:spcBef>
              <a:spcAft>
                <a:spcPts val="0"/>
              </a:spcAft>
              <a:buSzPts val="3000"/>
              <a:buFont typeface="Poiret One"/>
              <a:buChar char="●"/>
            </a:pPr>
            <a:r>
              <a:rPr lang="en" sz="3000">
                <a:latin typeface="Poiret One"/>
                <a:ea typeface="Poiret One"/>
                <a:cs typeface="Poiret One"/>
                <a:sym typeface="Poiret One"/>
              </a:rPr>
              <a:t>to advance the economic, political, housing opportunities and civil rights of Hispanic Americans. </a:t>
            </a:r>
            <a:endParaRPr sz="3000">
              <a:latin typeface="Poiret One"/>
              <a:ea typeface="Poiret One"/>
              <a:cs typeface="Poiret One"/>
              <a:sym typeface="Poiret One"/>
            </a:endParaRPr>
          </a:p>
        </p:txBody>
      </p:sp>
      <p:pic>
        <p:nvPicPr>
          <p:cNvPr id="126" name="Google Shape;126;p21"/>
          <p:cNvPicPr preferRelativeResize="0"/>
          <p:nvPr/>
        </p:nvPicPr>
        <p:blipFill>
          <a:blip r:embed="rId3">
            <a:alphaModFix/>
          </a:blip>
          <a:stretch>
            <a:fillRect/>
          </a:stretch>
        </p:blipFill>
        <p:spPr>
          <a:xfrm>
            <a:off x="162950" y="142275"/>
            <a:ext cx="3112200" cy="4035325"/>
          </a:xfrm>
          <a:prstGeom prst="rect">
            <a:avLst/>
          </a:prstGeom>
          <a:noFill/>
          <a:ln>
            <a:noFill/>
          </a:ln>
        </p:spPr>
      </p:pic>
      <p:pic>
        <p:nvPicPr>
          <p:cNvPr id="127" name="Google Shape;127;p21"/>
          <p:cNvPicPr preferRelativeResize="0"/>
          <p:nvPr/>
        </p:nvPicPr>
        <p:blipFill>
          <a:blip r:embed="rId4">
            <a:alphaModFix/>
          </a:blip>
          <a:stretch>
            <a:fillRect/>
          </a:stretch>
        </p:blipFill>
        <p:spPr>
          <a:xfrm>
            <a:off x="162952" y="4333725"/>
            <a:ext cx="3112200" cy="638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